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27" r:id="rId3"/>
    <p:sldId id="257" r:id="rId4"/>
    <p:sldId id="258" r:id="rId5"/>
    <p:sldId id="284" r:id="rId6"/>
    <p:sldId id="321" r:id="rId7"/>
    <p:sldId id="286" r:id="rId8"/>
    <p:sldId id="260" r:id="rId9"/>
    <p:sldId id="288" r:id="rId10"/>
    <p:sldId id="261" r:id="rId11"/>
    <p:sldId id="290" r:id="rId12"/>
    <p:sldId id="262" r:id="rId13"/>
    <p:sldId id="292" r:id="rId14"/>
    <p:sldId id="294" r:id="rId15"/>
    <p:sldId id="263" r:id="rId16"/>
    <p:sldId id="325" r:id="rId17"/>
    <p:sldId id="326" r:id="rId18"/>
    <p:sldId id="264" r:id="rId19"/>
    <p:sldId id="296" r:id="rId20"/>
    <p:sldId id="265" r:id="rId21"/>
    <p:sldId id="305" r:id="rId22"/>
    <p:sldId id="298" r:id="rId23"/>
    <p:sldId id="266" r:id="rId24"/>
    <p:sldId id="269" r:id="rId25"/>
    <p:sldId id="300" r:id="rId26"/>
    <p:sldId id="302" r:id="rId27"/>
    <p:sldId id="267" r:id="rId28"/>
    <p:sldId id="303" r:id="rId29"/>
    <p:sldId id="306" r:id="rId30"/>
    <p:sldId id="271" r:id="rId31"/>
    <p:sldId id="307" r:id="rId32"/>
    <p:sldId id="272" r:id="rId33"/>
    <p:sldId id="309" r:id="rId34"/>
    <p:sldId id="273" r:id="rId35"/>
    <p:sldId id="274" r:id="rId36"/>
    <p:sldId id="275" r:id="rId37"/>
    <p:sldId id="276" r:id="rId38"/>
    <p:sldId id="277" r:id="rId39"/>
    <p:sldId id="278" r:id="rId4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09" autoAdjust="0"/>
    <p:restoredTop sz="94660"/>
  </p:normalViewPr>
  <p:slideViewPr>
    <p:cSldViewPr>
      <p:cViewPr varScale="1">
        <p:scale>
          <a:sx n="69" d="100"/>
          <a:sy n="69" d="100"/>
        </p:scale>
        <p:origin x="140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b="1" cap="none" spc="5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Tree>
    <p:extLst>
      <p:ext uri="{BB962C8B-B14F-4D97-AF65-F5344CB8AC3E}">
        <p14:creationId xmlns:p14="http://schemas.microsoft.com/office/powerpoint/2010/main" val="203905696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extLst>
      <p:ext uri="{BB962C8B-B14F-4D97-AF65-F5344CB8AC3E}">
        <p14:creationId xmlns:p14="http://schemas.microsoft.com/office/powerpoint/2010/main" val="384232023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extLst>
      <p:ext uri="{BB962C8B-B14F-4D97-AF65-F5344CB8AC3E}">
        <p14:creationId xmlns:p14="http://schemas.microsoft.com/office/powerpoint/2010/main" val="59079244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extLst>
      <p:ext uri="{BB962C8B-B14F-4D97-AF65-F5344CB8AC3E}">
        <p14:creationId xmlns:p14="http://schemas.microsoft.com/office/powerpoint/2010/main" val="108229292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b="1" cap="none" spc="5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Tree>
    <p:extLst>
      <p:ext uri="{BB962C8B-B14F-4D97-AF65-F5344CB8AC3E}">
        <p14:creationId xmlns:p14="http://schemas.microsoft.com/office/powerpoint/2010/main" val="300346516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extLst>
      <p:ext uri="{BB962C8B-B14F-4D97-AF65-F5344CB8AC3E}">
        <p14:creationId xmlns:p14="http://schemas.microsoft.com/office/powerpoint/2010/main" val="351391311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extLst>
      <p:ext uri="{BB962C8B-B14F-4D97-AF65-F5344CB8AC3E}">
        <p14:creationId xmlns:p14="http://schemas.microsoft.com/office/powerpoint/2010/main" val="387781077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Tree>
    <p:extLst>
      <p:ext uri="{BB962C8B-B14F-4D97-AF65-F5344CB8AC3E}">
        <p14:creationId xmlns:p14="http://schemas.microsoft.com/office/powerpoint/2010/main" val="21019192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27509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extLst>
      <p:ext uri="{BB962C8B-B14F-4D97-AF65-F5344CB8AC3E}">
        <p14:creationId xmlns:p14="http://schemas.microsoft.com/office/powerpoint/2010/main" val="422985904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extLst>
      <p:ext uri="{BB962C8B-B14F-4D97-AF65-F5344CB8AC3E}">
        <p14:creationId xmlns:p14="http://schemas.microsoft.com/office/powerpoint/2010/main" val="149406672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duotone>
              <a:schemeClr val="bg2">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extLst>
      <p:ext uri="{BB962C8B-B14F-4D97-AF65-F5344CB8AC3E}">
        <p14:creationId xmlns:p14="http://schemas.microsoft.com/office/powerpoint/2010/main" val="33577708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txStyles>
    <p:titleStyle>
      <a:lvl1pPr algn="ctr" defTabSz="914400" rtl="0" eaLnBrk="1" latinLnBrk="0" hangingPunct="1">
        <a:spcBef>
          <a:spcPct val="0"/>
        </a:spcBef>
        <a:buNone/>
        <a:defRPr sz="4400" b="1" kern="1200" cap="all" spc="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Constantia" pitchFamily="18"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accent5">
              <a:lumMod val="50000"/>
            </a:schemeClr>
          </a:solidFill>
          <a:latin typeface="Constantia" pitchFamily="18"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accent5">
              <a:lumMod val="50000"/>
            </a:schemeClr>
          </a:solidFill>
          <a:latin typeface="Constantia" pitchFamily="18"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accent5">
              <a:lumMod val="50000"/>
            </a:schemeClr>
          </a:solidFill>
          <a:latin typeface="Constantia" pitchFamily="18"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accent5">
              <a:lumMod val="50000"/>
            </a:schemeClr>
          </a:solidFill>
          <a:latin typeface="Constantia" pitchFamily="18"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accent5">
              <a:lumMod val="50000"/>
            </a:schemeClr>
          </a:solidFill>
          <a:latin typeface="Constantia" pitchFamily="18"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slide" Target="slide16.xml"/><Relationship Id="rId13" Type="http://schemas.openxmlformats.org/officeDocument/2006/relationships/slide" Target="slide26.xml"/><Relationship Id="rId18" Type="http://schemas.openxmlformats.org/officeDocument/2006/relationships/slide" Target="slide34.xml"/><Relationship Id="rId3" Type="http://schemas.openxmlformats.org/officeDocument/2006/relationships/slide" Target="slide6.xml"/><Relationship Id="rId7" Type="http://schemas.openxmlformats.org/officeDocument/2006/relationships/slide" Target="slide14.xml"/><Relationship Id="rId12" Type="http://schemas.openxmlformats.org/officeDocument/2006/relationships/slide" Target="slide24.xml"/><Relationship Id="rId17" Type="http://schemas.openxmlformats.org/officeDocument/2006/relationships/slide" Target="slide32.xml"/><Relationship Id="rId2" Type="http://schemas.openxmlformats.org/officeDocument/2006/relationships/slide" Target="slide4.xml"/><Relationship Id="rId16" Type="http://schemas.openxmlformats.org/officeDocument/2006/relationships/slide" Target="slide30.xml"/><Relationship Id="rId1" Type="http://schemas.openxmlformats.org/officeDocument/2006/relationships/slideLayout" Target="../slideLayouts/slideLayout2.xml"/><Relationship Id="rId6" Type="http://schemas.openxmlformats.org/officeDocument/2006/relationships/slide" Target="slide12.xml"/><Relationship Id="rId11" Type="http://schemas.openxmlformats.org/officeDocument/2006/relationships/slide" Target="slide22.xml"/><Relationship Id="rId5" Type="http://schemas.openxmlformats.org/officeDocument/2006/relationships/slide" Target="slide10.xml"/><Relationship Id="rId15" Type="http://schemas.openxmlformats.org/officeDocument/2006/relationships/slide" Target="slide28.xml"/><Relationship Id="rId10" Type="http://schemas.openxmlformats.org/officeDocument/2006/relationships/slide" Target="slide20.xml"/><Relationship Id="rId19" Type="http://schemas.openxmlformats.org/officeDocument/2006/relationships/slide" Target="slide38.xml"/><Relationship Id="rId4" Type="http://schemas.openxmlformats.org/officeDocument/2006/relationships/slide" Target="slide8.xml"/><Relationship Id="rId9" Type="http://schemas.openxmlformats.org/officeDocument/2006/relationships/slide" Target="slide18.xml"/><Relationship Id="rId14" Type="http://schemas.openxmlformats.org/officeDocument/2006/relationships/slide" Target="slide3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13.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slide" Target="slide3.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одержимое 2"/>
          <p:cNvSpPr txBox="1">
            <a:spLocks/>
          </p:cNvSpPr>
          <p:nvPr/>
        </p:nvSpPr>
        <p:spPr>
          <a:xfrm>
            <a:off x="714348" y="785794"/>
            <a:ext cx="7858180" cy="1928826"/>
          </a:xfrm>
          <a:prstGeom prst="rect">
            <a:avLst/>
          </a:prstGeom>
          <a:solidFill>
            <a:schemeClr val="accent2">
              <a:lumMod val="50000"/>
            </a:schemeClr>
          </a:solidFill>
        </p:spPr>
        <p:style>
          <a:lnRef idx="0">
            <a:schemeClr val="accent1"/>
          </a:lnRef>
          <a:fillRef idx="3">
            <a:schemeClr val="accent1"/>
          </a:fillRef>
          <a:effectRef idx="3">
            <a:schemeClr val="accent1"/>
          </a:effectRef>
          <a:fontRef idx="minor">
            <a:schemeClr val="lt1"/>
          </a:fontRef>
        </p:style>
        <p:txBody>
          <a:bodyPr vert="horz" lIns="91440" tIns="45720" rIns="91440" bIns="45720" rtlCol="0">
            <a:normAutofit fontScale="92500"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4400" b="1" i="0" u="none" strike="noStrike" kern="1200" cap="none" spc="50" normalizeH="0" baseline="0" noProof="0" dirty="0" smtClean="0">
                <a:ln w="12700" cmpd="sng">
                  <a:solidFill>
                    <a:schemeClr val="accent6">
                      <a:satMod val="120000"/>
                      <a:shade val="80000"/>
                    </a:schemeClr>
                  </a:solidFill>
                  <a:prstDash val="solid"/>
                </a:ln>
                <a:solidFill>
                  <a:srgbClr val="FF0000"/>
                </a:solidFill>
                <a:effectLst>
                  <a:glow rad="53100">
                    <a:schemeClr val="accent6">
                      <a:satMod val="180000"/>
                      <a:alpha val="30000"/>
                    </a:schemeClr>
                  </a:glow>
                </a:effectLst>
                <a:uLnTx/>
                <a:uFillTx/>
                <a:latin typeface="Times New Roman" pitchFamily="18" charset="0"/>
                <a:ea typeface="+mn-ea"/>
                <a:cs typeface="Times New Roman" pitchFamily="18" charset="0"/>
              </a:rPr>
              <a:t>«Своя</a:t>
            </a:r>
            <a:r>
              <a:rPr kumimoji="0" lang="ru-RU" sz="4400" b="1" i="0" u="none" strike="noStrike" kern="1200" cap="none" spc="50" normalizeH="0" noProof="0" dirty="0" smtClean="0">
                <a:ln w="12700" cmpd="sng">
                  <a:solidFill>
                    <a:schemeClr val="accent6">
                      <a:satMod val="120000"/>
                      <a:shade val="80000"/>
                    </a:schemeClr>
                  </a:solidFill>
                  <a:prstDash val="solid"/>
                </a:ln>
                <a:solidFill>
                  <a:srgbClr val="FF0000"/>
                </a:solidFill>
                <a:effectLst>
                  <a:glow rad="53100">
                    <a:schemeClr val="accent6">
                      <a:satMod val="180000"/>
                      <a:alpha val="30000"/>
                    </a:schemeClr>
                  </a:glow>
                </a:effectLst>
                <a:uLnTx/>
                <a:uFillTx/>
                <a:latin typeface="Times New Roman" pitchFamily="18" charset="0"/>
                <a:ea typeface="+mn-ea"/>
                <a:cs typeface="Times New Roman" pitchFamily="18" charset="0"/>
              </a:rPr>
              <a:t> игра» на тему : </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4400" b="1" i="0" u="none" strike="noStrike" kern="1200" cap="none" spc="50" normalizeH="0" noProof="0" dirty="0" smtClean="0">
                <a:ln w="12700" cmpd="sng">
                  <a:solidFill>
                    <a:schemeClr val="accent6">
                      <a:satMod val="120000"/>
                      <a:shade val="80000"/>
                    </a:schemeClr>
                  </a:solidFill>
                  <a:prstDash val="solid"/>
                </a:ln>
                <a:solidFill>
                  <a:srgbClr val="FF0000"/>
                </a:solidFill>
                <a:effectLst>
                  <a:glow rad="53100">
                    <a:schemeClr val="accent6">
                      <a:satMod val="180000"/>
                      <a:alpha val="30000"/>
                    </a:schemeClr>
                  </a:glow>
                </a:effectLst>
                <a:uLnTx/>
                <a:uFillTx/>
                <a:latin typeface="Times New Roman" pitchFamily="18" charset="0"/>
                <a:ea typeface="+mn-ea"/>
                <a:cs typeface="Times New Roman" pitchFamily="18" charset="0"/>
              </a:rPr>
              <a:t>«Иван Грозный-первый русский царь»</a:t>
            </a:r>
            <a:endParaRPr kumimoji="0" lang="ru-RU" sz="4400" b="1" i="0" u="none" strike="noStrike" kern="1200" cap="none" spc="50" normalizeH="0" baseline="0" noProof="0" dirty="0">
              <a:ln w="12700" cmpd="sng">
                <a:solidFill>
                  <a:schemeClr val="accent6">
                    <a:satMod val="120000"/>
                    <a:shade val="80000"/>
                  </a:schemeClr>
                </a:solidFill>
                <a:prstDash val="solid"/>
              </a:ln>
              <a:solidFill>
                <a:srgbClr val="FF0000"/>
              </a:solidFill>
              <a:effectLst>
                <a:glow rad="53100">
                  <a:schemeClr val="accent6">
                    <a:satMod val="180000"/>
                    <a:alpha val="30000"/>
                  </a:schemeClr>
                </a:glow>
              </a:effectLst>
              <a:uLnTx/>
              <a:uFillTx/>
              <a:latin typeface="Times New Roman" pitchFamily="18" charset="0"/>
              <a:ea typeface="+mn-ea"/>
              <a:cs typeface="Times New Roman" pitchFamily="18" charset="0"/>
            </a:endParaRPr>
          </a:p>
        </p:txBody>
      </p:sp>
      <p:pic>
        <p:nvPicPr>
          <p:cNvPr id="52226" name="Picture 2" descr="Ivan-Groznyi-Parsuna.jpg"/>
          <p:cNvPicPr>
            <a:picLocks noChangeAspect="1" noChangeArrowheads="1"/>
          </p:cNvPicPr>
          <p:nvPr/>
        </p:nvPicPr>
        <p:blipFill>
          <a:blip r:embed="rId2"/>
          <a:srcRect/>
          <a:stretch>
            <a:fillRect/>
          </a:stretch>
        </p:blipFill>
        <p:spPr bwMode="auto">
          <a:xfrm>
            <a:off x="5286380" y="2857496"/>
            <a:ext cx="3143272" cy="3599048"/>
          </a:xfrm>
          <a:prstGeom prst="rect">
            <a:avLst/>
          </a:prstGeom>
          <a:noFill/>
        </p:spPr>
      </p:pic>
    </p:spTree>
    <p:extLst>
      <p:ext uri="{BB962C8B-B14F-4D97-AF65-F5344CB8AC3E}">
        <p14:creationId xmlns:p14="http://schemas.microsoft.com/office/powerpoint/2010/main" val="385785909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bg/>
                                          </p:spTgt>
                                        </p:tgtEl>
                                        <p:attrNameLst>
                                          <p:attrName>style.visibility</p:attrName>
                                        </p:attrNameLst>
                                      </p:cBhvr>
                                      <p:to>
                                        <p:strVal val="visible"/>
                                      </p:to>
                                    </p:set>
                                    <p:anim calcmode="lin" valueType="num">
                                      <p:cBhvr additive="base">
                                        <p:cTn id="7" dur="500" fill="hold"/>
                                        <p:tgtEl>
                                          <p:spTgt spid="6">
                                            <p:bg/>
                                          </p:spTgt>
                                        </p:tgtEl>
                                        <p:attrNameLst>
                                          <p:attrName>ppt_x</p:attrName>
                                        </p:attrNameLst>
                                      </p:cBhvr>
                                      <p:tavLst>
                                        <p:tav tm="0">
                                          <p:val>
                                            <p:strVal val="#ppt_x"/>
                                          </p:val>
                                        </p:tav>
                                        <p:tav tm="100000">
                                          <p:val>
                                            <p:strVal val="#ppt_x"/>
                                          </p:val>
                                        </p:tav>
                                      </p:tavLst>
                                    </p:anim>
                                    <p:anim calcmode="lin" valueType="num">
                                      <p:cBhvr additive="base">
                                        <p:cTn id="8" dur="500" fill="hold"/>
                                        <p:tgtEl>
                                          <p:spTgt spid="6">
                                            <p:bg/>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anim calcmode="lin" valueType="num">
                                      <p:cBhvr additive="base">
                                        <p:cTn id="1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anim calcmode="lin" valueType="num">
                                      <p:cBhvr additive="base">
                                        <p:cTn id="15"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nimBg="1"/>
    </p:bld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928670"/>
            <a:ext cx="8229600" cy="1400172"/>
          </a:xfrm>
        </p:spPr>
        <p:style>
          <a:lnRef idx="1">
            <a:schemeClr val="accent4"/>
          </a:lnRef>
          <a:fillRef idx="2">
            <a:schemeClr val="accent4"/>
          </a:fillRef>
          <a:effectRef idx="1">
            <a:schemeClr val="accent4"/>
          </a:effectRef>
          <a:fontRef idx="minor">
            <a:schemeClr val="dk1"/>
          </a:fontRef>
        </p:style>
        <p:txBody>
          <a:bodyPr>
            <a:normAutofit fontScale="92500"/>
          </a:bodyPr>
          <a:lstStyle/>
          <a:p>
            <a:pPr>
              <a:buNone/>
            </a:pPr>
            <a:r>
              <a:rPr lang="ru-RU" b="1" u="sng" dirty="0" smtClean="0">
                <a:solidFill>
                  <a:srgbClr val="FF0000"/>
                </a:solidFill>
                <a:latin typeface="Times New Roman" pitchFamily="18" charset="0"/>
                <a:cs typeface="Times New Roman" pitchFamily="18" charset="0"/>
              </a:rPr>
              <a:t>40</a:t>
            </a:r>
            <a:r>
              <a:rPr lang="ru-RU" b="1" dirty="0" smtClean="0">
                <a:solidFill>
                  <a:srgbClr val="FF0000"/>
                </a:solidFill>
                <a:latin typeface="Times New Roman" pitchFamily="18" charset="0"/>
                <a:cs typeface="Times New Roman" pitchFamily="18" charset="0"/>
              </a:rPr>
              <a:t>- Как назывались в </a:t>
            </a:r>
            <a:r>
              <a:rPr lang="en-US" b="1" dirty="0" smtClean="0">
                <a:solidFill>
                  <a:srgbClr val="FF0000"/>
                </a:solidFill>
                <a:latin typeface="Times New Roman" pitchFamily="18" charset="0"/>
                <a:cs typeface="Times New Roman" pitchFamily="18" charset="0"/>
              </a:rPr>
              <a:t>XVI- XVIII</a:t>
            </a:r>
            <a:r>
              <a:rPr lang="ru-RU" b="1" dirty="0" smtClean="0">
                <a:solidFill>
                  <a:srgbClr val="FF0000"/>
                </a:solidFill>
                <a:latin typeface="Times New Roman" pitchFamily="18" charset="0"/>
                <a:cs typeface="Times New Roman" pitchFamily="18" charset="0"/>
              </a:rPr>
              <a:t> в. служивые люди, составлявшие постоянное войско?</a:t>
            </a:r>
            <a:endParaRPr lang="ru-RU" b="1" dirty="0">
              <a:solidFill>
                <a:srgbClr val="FF0000"/>
              </a:solidFill>
              <a:latin typeface="Times New Roman" pitchFamily="18" charset="0"/>
              <a:cs typeface="Times New Roman" pitchFamily="18" charset="0"/>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928670"/>
            <a:ext cx="8229600" cy="1400172"/>
          </a:xfrm>
        </p:spPr>
        <p:style>
          <a:lnRef idx="1">
            <a:schemeClr val="accent4"/>
          </a:lnRef>
          <a:fillRef idx="2">
            <a:schemeClr val="accent4"/>
          </a:fillRef>
          <a:effectRef idx="1">
            <a:schemeClr val="accent4"/>
          </a:effectRef>
          <a:fontRef idx="minor">
            <a:schemeClr val="dk1"/>
          </a:fontRef>
        </p:style>
        <p:txBody>
          <a:bodyPr>
            <a:normAutofit fontScale="92500"/>
          </a:bodyPr>
          <a:lstStyle/>
          <a:p>
            <a:pPr>
              <a:buNone/>
            </a:pPr>
            <a:r>
              <a:rPr lang="ru-RU" b="1" u="sng" dirty="0" smtClean="0">
                <a:solidFill>
                  <a:srgbClr val="FF0000"/>
                </a:solidFill>
                <a:latin typeface="Times New Roman" pitchFamily="18" charset="0"/>
                <a:cs typeface="Times New Roman" pitchFamily="18" charset="0"/>
              </a:rPr>
              <a:t>40</a:t>
            </a:r>
            <a:r>
              <a:rPr lang="ru-RU" b="1" dirty="0" smtClean="0">
                <a:solidFill>
                  <a:srgbClr val="FF0000"/>
                </a:solidFill>
                <a:latin typeface="Times New Roman" pitchFamily="18" charset="0"/>
                <a:cs typeface="Times New Roman" pitchFamily="18" charset="0"/>
              </a:rPr>
              <a:t>- Как назывались в </a:t>
            </a:r>
            <a:r>
              <a:rPr lang="en-US" b="1" dirty="0" smtClean="0">
                <a:solidFill>
                  <a:srgbClr val="FF0000"/>
                </a:solidFill>
                <a:latin typeface="Times New Roman" pitchFamily="18" charset="0"/>
                <a:cs typeface="Times New Roman" pitchFamily="18" charset="0"/>
              </a:rPr>
              <a:t>XVI- XVIII</a:t>
            </a:r>
            <a:r>
              <a:rPr lang="ru-RU" b="1" dirty="0" smtClean="0">
                <a:solidFill>
                  <a:srgbClr val="FF0000"/>
                </a:solidFill>
                <a:latin typeface="Times New Roman" pitchFamily="18" charset="0"/>
                <a:cs typeface="Times New Roman" pitchFamily="18" charset="0"/>
              </a:rPr>
              <a:t> в. служивые люди, составлявшие постоянное войско?</a:t>
            </a:r>
            <a:endParaRPr lang="ru-RU" b="1" dirty="0">
              <a:solidFill>
                <a:srgbClr val="FF0000"/>
              </a:solidFill>
              <a:latin typeface="Times New Roman" pitchFamily="18" charset="0"/>
              <a:cs typeface="Times New Roman" pitchFamily="18" charset="0"/>
            </a:endParaRPr>
          </a:p>
        </p:txBody>
      </p:sp>
      <p:sp>
        <p:nvSpPr>
          <p:cNvPr id="4" name="Содержимое 2"/>
          <p:cNvSpPr txBox="1">
            <a:spLocks/>
          </p:cNvSpPr>
          <p:nvPr/>
        </p:nvSpPr>
        <p:spPr>
          <a:xfrm>
            <a:off x="500034" y="3357562"/>
            <a:ext cx="3714776" cy="1000132"/>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lang="ru-RU" sz="3200" dirty="0" smtClean="0">
                <a:solidFill>
                  <a:schemeClr val="accent5">
                    <a:lumMod val="50000"/>
                  </a:schemeClr>
                </a:solidFill>
                <a:latin typeface="Times New Roman" pitchFamily="18" charset="0"/>
                <a:cs typeface="Times New Roman" pitchFamily="18" charset="0"/>
              </a:rPr>
              <a:t>Ответ: Стрельцы</a:t>
            </a:r>
            <a:endParaRPr kumimoji="0" lang="ru-RU" sz="3200" i="0" strike="noStrike" kern="1200" cap="none" spc="0" normalizeH="0" baseline="0" noProof="0" dirty="0">
              <a:ln>
                <a:noFill/>
              </a:ln>
              <a:solidFill>
                <a:schemeClr val="accent5">
                  <a:lumMod val="50000"/>
                </a:schemeClr>
              </a:solidFill>
              <a:effectLst/>
              <a:uLnTx/>
              <a:uFillTx/>
              <a:latin typeface="Times New Roman" pitchFamily="18" charset="0"/>
              <a:ea typeface="+mn-ea"/>
              <a:cs typeface="Times New Roman" pitchFamily="18" charset="0"/>
            </a:endParaRPr>
          </a:p>
        </p:txBody>
      </p:sp>
      <p:pic>
        <p:nvPicPr>
          <p:cNvPr id="22530" name="Picture 2" descr="https://upload.wikimedia.org/wikipedia/commons/thumb/4/46/Russian_Strieltsy.JPG/220px-Russian_Strieltsy.JPG"/>
          <p:cNvPicPr>
            <a:picLocks noChangeAspect="1" noChangeArrowheads="1"/>
          </p:cNvPicPr>
          <p:nvPr/>
        </p:nvPicPr>
        <p:blipFill>
          <a:blip r:embed="rId2"/>
          <a:srcRect/>
          <a:stretch>
            <a:fillRect/>
          </a:stretch>
        </p:blipFill>
        <p:spPr bwMode="auto">
          <a:xfrm>
            <a:off x="4643438" y="2643158"/>
            <a:ext cx="3485958" cy="4214842"/>
          </a:xfrm>
          <a:prstGeom prst="rect">
            <a:avLst/>
          </a:prstGeom>
          <a:noFill/>
        </p:spPr>
      </p:pic>
      <p:pic>
        <p:nvPicPr>
          <p:cNvPr id="6" name="Picture 2" descr="Веселые картинки для детей. Обои для рабочего стола с персонажами мультфильмов и детских книг">
            <a:hlinkClick r:id="rId3" action="ppaction://hlinksldjump"/>
          </p:cNvPr>
          <p:cNvPicPr>
            <a:picLocks noChangeAspect="1" noChangeArrowheads="1"/>
          </p:cNvPicPr>
          <p:nvPr/>
        </p:nvPicPr>
        <p:blipFill>
          <a:blip r:embed="rId4" cstate="print"/>
          <a:srcRect/>
          <a:stretch>
            <a:fillRect/>
          </a:stretch>
        </p:blipFill>
        <p:spPr bwMode="auto">
          <a:xfrm>
            <a:off x="214282" y="5143512"/>
            <a:ext cx="1000132" cy="1528773"/>
          </a:xfrm>
          <a:prstGeom prst="rect">
            <a:avLst/>
          </a:prstGeom>
          <a:noFill/>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2530"/>
                                        </p:tgtEl>
                                        <p:attrNameLst>
                                          <p:attrName>style.visibility</p:attrName>
                                        </p:attrNameLst>
                                      </p:cBhvr>
                                      <p:to>
                                        <p:strVal val="visible"/>
                                      </p:to>
                                    </p:set>
                                    <p:anim calcmode="lin" valueType="num">
                                      <p:cBhvr additive="base">
                                        <p:cTn id="15" dur="500" fill="hold"/>
                                        <p:tgtEl>
                                          <p:spTgt spid="22530"/>
                                        </p:tgtEl>
                                        <p:attrNameLst>
                                          <p:attrName>ppt_x</p:attrName>
                                        </p:attrNameLst>
                                      </p:cBhvr>
                                      <p:tavLst>
                                        <p:tav tm="0">
                                          <p:val>
                                            <p:strVal val="#ppt_x"/>
                                          </p:val>
                                        </p:tav>
                                        <p:tav tm="100000">
                                          <p:val>
                                            <p:strVal val="#ppt_x"/>
                                          </p:val>
                                        </p:tav>
                                      </p:tavLst>
                                    </p:anim>
                                    <p:anim calcmode="lin" valueType="num">
                                      <p:cBhvr additive="base">
                                        <p:cTn id="16" dur="500" fill="hold"/>
                                        <p:tgtEl>
                                          <p:spTgt spid="22530"/>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additive="base">
                                        <p:cTn id="23" dur="500" fill="hold"/>
                                        <p:tgtEl>
                                          <p:spTgt spid="6"/>
                                        </p:tgtEl>
                                        <p:attrNameLst>
                                          <p:attrName>ppt_x</p:attrName>
                                        </p:attrNameLst>
                                      </p:cBhvr>
                                      <p:tavLst>
                                        <p:tav tm="0">
                                          <p:val>
                                            <p:strVal val="#ppt_x"/>
                                          </p:val>
                                        </p:tav>
                                        <p:tav tm="100000">
                                          <p:val>
                                            <p:strVal val="#ppt_x"/>
                                          </p:val>
                                        </p:tav>
                                      </p:tavLst>
                                    </p:anim>
                                    <p:anim calcmode="lin" valueType="num">
                                      <p:cBhvr additive="base">
                                        <p:cTn id="2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2060848"/>
            <a:ext cx="8229600" cy="1631104"/>
          </a:xfrm>
        </p:spPr>
        <p:style>
          <a:lnRef idx="3">
            <a:schemeClr val="lt1"/>
          </a:lnRef>
          <a:fillRef idx="1">
            <a:schemeClr val="accent2"/>
          </a:fillRef>
          <a:effectRef idx="1">
            <a:schemeClr val="accent2"/>
          </a:effectRef>
          <a:fontRef idx="minor">
            <a:schemeClr val="lt1"/>
          </a:fontRef>
        </p:style>
        <p:txBody>
          <a:bodyPr>
            <a:normAutofit/>
          </a:bodyPr>
          <a:lstStyle/>
          <a:p>
            <a:pPr algn="ctr">
              <a:buNone/>
            </a:pPr>
            <a:r>
              <a:rPr lang="ru-RU" b="1" u="sng" dirty="0" smtClean="0">
                <a:solidFill>
                  <a:schemeClr val="tx1">
                    <a:lumMod val="85000"/>
                    <a:lumOff val="15000"/>
                  </a:schemeClr>
                </a:solidFill>
                <a:latin typeface="Times New Roman" pitchFamily="18" charset="0"/>
                <a:cs typeface="Times New Roman" pitchFamily="18" charset="0"/>
              </a:rPr>
              <a:t>50 – Когда состоялся созыв </a:t>
            </a:r>
            <a:r>
              <a:rPr lang="ru-RU" b="1" u="sng" dirty="0">
                <a:solidFill>
                  <a:schemeClr val="tx1">
                    <a:lumMod val="85000"/>
                    <a:lumOff val="15000"/>
                  </a:schemeClr>
                </a:solidFill>
                <a:latin typeface="Times New Roman" pitchFamily="18" charset="0"/>
                <a:cs typeface="Times New Roman" pitchFamily="18" charset="0"/>
              </a:rPr>
              <a:t>первого Земского </a:t>
            </a:r>
            <a:r>
              <a:rPr lang="ru-RU" b="1" u="sng" dirty="0" smtClean="0">
                <a:solidFill>
                  <a:schemeClr val="tx1">
                    <a:lumMod val="85000"/>
                    <a:lumOff val="15000"/>
                  </a:schemeClr>
                </a:solidFill>
                <a:latin typeface="Times New Roman" pitchFamily="18" charset="0"/>
                <a:cs typeface="Times New Roman" pitchFamily="18" charset="0"/>
              </a:rPr>
              <a:t>собора?</a:t>
            </a:r>
            <a:endParaRPr lang="ru-RU" b="1" dirty="0">
              <a:solidFill>
                <a:schemeClr val="tx1">
                  <a:lumMod val="85000"/>
                  <a:lumOff val="15000"/>
                </a:schemeClr>
              </a:solidFill>
              <a:latin typeface="Times New Roman" pitchFamily="18" charset="0"/>
              <a:cs typeface="Times New Roman" pitchFamily="18" charset="0"/>
            </a:endParaRPr>
          </a:p>
        </p:txBody>
      </p:sp>
    </p:spTree>
  </p:cSld>
  <p:clrMapOvr>
    <a:masterClrMapping/>
  </p:clrMapOvr>
  <p:transition spd="slow">
    <p:split orient="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4" name="Picture 2" descr="Веселые картинки для детей. Обои для рабочего стола с персонажами мультфильмов и детских книг">
            <a:hlinkClick r:id="rId2" action="ppaction://hlinksldjump"/>
          </p:cNvPr>
          <p:cNvPicPr>
            <a:picLocks noChangeAspect="1" noChangeArrowheads="1"/>
          </p:cNvPicPr>
          <p:nvPr/>
        </p:nvPicPr>
        <p:blipFill>
          <a:blip r:embed="rId3" cstate="print"/>
          <a:srcRect/>
          <a:stretch>
            <a:fillRect/>
          </a:stretch>
        </p:blipFill>
        <p:spPr bwMode="auto">
          <a:xfrm>
            <a:off x="500034" y="5329227"/>
            <a:ext cx="1000132" cy="1528773"/>
          </a:xfrm>
          <a:prstGeom prst="rect">
            <a:avLst/>
          </a:prstGeom>
          <a:noFill/>
        </p:spPr>
      </p:pic>
      <p:sp>
        <p:nvSpPr>
          <p:cNvPr id="5" name="Содержимое 2"/>
          <p:cNvSpPr txBox="1">
            <a:spLocks/>
          </p:cNvSpPr>
          <p:nvPr/>
        </p:nvSpPr>
        <p:spPr>
          <a:xfrm>
            <a:off x="2643174" y="5000636"/>
            <a:ext cx="5643602" cy="642942"/>
          </a:xfrm>
          <a:prstGeom prst="rect">
            <a:avLst/>
          </a:prstGeom>
        </p:spPr>
        <p:txBody>
          <a:bodyPr vert="horz" lIns="91440" tIns="45720" rIns="91440" bIns="45720" rtlCol="0">
            <a:normAutofit/>
          </a:bodyPr>
          <a:lstStyle/>
          <a:p>
            <a:pPr marL="342900" lvl="0" indent="-342900" algn="ctr">
              <a:spcBef>
                <a:spcPct val="20000"/>
              </a:spcBef>
              <a:defRPr/>
            </a:pPr>
            <a:r>
              <a:rPr lang="ru-RU" sz="3200" dirty="0" smtClean="0">
                <a:solidFill>
                  <a:schemeClr val="accent5">
                    <a:lumMod val="50000"/>
                  </a:schemeClr>
                </a:solidFill>
                <a:latin typeface="Times New Roman" pitchFamily="18" charset="0"/>
                <a:cs typeface="Times New Roman" pitchFamily="18" charset="0"/>
              </a:rPr>
              <a:t>Ответ:</a:t>
            </a:r>
            <a:r>
              <a:rPr lang="ru-RU" sz="3200" dirty="0" smtClean="0"/>
              <a:t> </a:t>
            </a:r>
            <a:r>
              <a:rPr lang="ru-RU" sz="3200" dirty="0" smtClean="0"/>
              <a:t>1549 год</a:t>
            </a:r>
            <a:r>
              <a:rPr lang="ru-RU" sz="3200" dirty="0" smtClean="0">
                <a:solidFill>
                  <a:schemeClr val="accent5">
                    <a:lumMod val="50000"/>
                  </a:schemeClr>
                </a:solidFill>
                <a:latin typeface="Times New Roman" pitchFamily="18" charset="0"/>
                <a:cs typeface="Times New Roman" pitchFamily="18" charset="0"/>
              </a:rPr>
              <a:t> </a:t>
            </a:r>
            <a:endParaRPr kumimoji="0" lang="ru-RU" sz="3200" i="0" strike="noStrike" kern="1200" cap="none" spc="0" normalizeH="0" baseline="0" noProof="0" dirty="0">
              <a:ln>
                <a:noFill/>
              </a:ln>
              <a:solidFill>
                <a:schemeClr val="accent5">
                  <a:lumMod val="50000"/>
                </a:schemeClr>
              </a:solidFill>
              <a:effectLst/>
              <a:uLnTx/>
              <a:uFillTx/>
              <a:latin typeface="Times New Roman" pitchFamily="18" charset="0"/>
              <a:ea typeface="+mn-ea"/>
              <a:cs typeface="Times New Roman" pitchFamily="18" charset="0"/>
            </a:endParaRPr>
          </a:p>
        </p:txBody>
      </p:sp>
      <p:sp>
        <p:nvSpPr>
          <p:cNvPr id="7" name="Содержимое 2"/>
          <p:cNvSpPr>
            <a:spLocks noGrp="1"/>
          </p:cNvSpPr>
          <p:nvPr>
            <p:ph idx="1"/>
          </p:nvPr>
        </p:nvSpPr>
        <p:spPr>
          <a:xfrm>
            <a:off x="179512" y="2132856"/>
            <a:ext cx="8229600" cy="1775120"/>
          </a:xfrm>
        </p:spPr>
        <p:style>
          <a:lnRef idx="3">
            <a:schemeClr val="lt1"/>
          </a:lnRef>
          <a:fillRef idx="1">
            <a:schemeClr val="accent2"/>
          </a:fillRef>
          <a:effectRef idx="1">
            <a:schemeClr val="accent2"/>
          </a:effectRef>
          <a:fontRef idx="minor">
            <a:schemeClr val="lt1"/>
          </a:fontRef>
        </p:style>
        <p:txBody>
          <a:bodyPr>
            <a:normAutofit/>
          </a:bodyPr>
          <a:lstStyle/>
          <a:p>
            <a:pPr algn="ctr">
              <a:buNone/>
            </a:pPr>
            <a:r>
              <a:rPr lang="ru-RU" b="1" u="sng" dirty="0">
                <a:solidFill>
                  <a:schemeClr val="tx1">
                    <a:lumMod val="85000"/>
                    <a:lumOff val="15000"/>
                  </a:schemeClr>
                </a:solidFill>
                <a:latin typeface="Times New Roman" pitchFamily="18" charset="0"/>
                <a:cs typeface="Times New Roman" pitchFamily="18" charset="0"/>
              </a:rPr>
              <a:t>50 – Когда состоялся созыв первого Земского собора?</a:t>
            </a: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71472" y="357166"/>
            <a:ext cx="8229600" cy="4525963"/>
          </a:xfrm>
        </p:spPr>
        <p:txBody>
          <a:bodyPr>
            <a:normAutofit/>
          </a:bodyPr>
          <a:lstStyle/>
          <a:p>
            <a:pPr>
              <a:buNone/>
            </a:pPr>
            <a:r>
              <a:rPr lang="ru-RU" b="1" u="sng" dirty="0" smtClean="0">
                <a:latin typeface="Times New Roman" pitchFamily="18" charset="0"/>
                <a:cs typeface="Times New Roman" pitchFamily="18" charset="0"/>
              </a:rPr>
              <a:t>60</a:t>
            </a:r>
            <a:r>
              <a:rPr lang="ru-RU" b="1" dirty="0" smtClean="0">
                <a:latin typeface="Times New Roman" pitchFamily="18" charset="0"/>
                <a:cs typeface="Times New Roman" pitchFamily="18" charset="0"/>
              </a:rPr>
              <a:t>-Как во времена Ивана Грозного назывался орган государственного управления, ведавший отношениями с иностранными государствами. Аналог современного </a:t>
            </a:r>
            <a:r>
              <a:rPr lang="ru-RU" b="1" dirty="0" err="1" smtClean="0">
                <a:latin typeface="Times New Roman" pitchFamily="18" charset="0"/>
                <a:cs typeface="Times New Roman" pitchFamily="18" charset="0"/>
              </a:rPr>
              <a:t>МИДа</a:t>
            </a:r>
            <a:r>
              <a:rPr lang="ru-RU" b="1" dirty="0" smtClean="0">
                <a:latin typeface="Times New Roman" pitchFamily="18" charset="0"/>
                <a:cs typeface="Times New Roman" pitchFamily="18" charset="0"/>
              </a:rPr>
              <a:t>? </a:t>
            </a:r>
            <a:endParaRPr lang="ru-RU" dirty="0"/>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Содержимое 2"/>
          <p:cNvSpPr txBox="1">
            <a:spLocks/>
          </p:cNvSpPr>
          <p:nvPr/>
        </p:nvSpPr>
        <p:spPr>
          <a:xfrm>
            <a:off x="3000364" y="4857760"/>
            <a:ext cx="3714776" cy="1000132"/>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rmAutofit lnSpcReduction="10000"/>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lang="ru-RU" sz="3200" dirty="0" smtClean="0">
                <a:solidFill>
                  <a:schemeClr val="accent5">
                    <a:lumMod val="50000"/>
                  </a:schemeClr>
                </a:solidFill>
                <a:latin typeface="Times New Roman" pitchFamily="18" charset="0"/>
                <a:cs typeface="Times New Roman" pitchFamily="18" charset="0"/>
              </a:rPr>
              <a:t>Ответ: Посольский приказ</a:t>
            </a:r>
            <a:endParaRPr kumimoji="0" lang="ru-RU" sz="3200" i="0" strike="noStrike" kern="1200" cap="none" spc="0" normalizeH="0" baseline="0" noProof="0" dirty="0">
              <a:ln>
                <a:noFill/>
              </a:ln>
              <a:solidFill>
                <a:schemeClr val="accent5">
                  <a:lumMod val="50000"/>
                </a:schemeClr>
              </a:solidFill>
              <a:effectLst/>
              <a:uLnTx/>
              <a:uFillTx/>
              <a:latin typeface="Times New Roman" pitchFamily="18" charset="0"/>
              <a:ea typeface="+mn-ea"/>
              <a:cs typeface="Times New Roman" pitchFamily="18" charset="0"/>
            </a:endParaRPr>
          </a:p>
        </p:txBody>
      </p:sp>
      <p:pic>
        <p:nvPicPr>
          <p:cNvPr id="7" name="Picture 2" descr="Веселые картинки для детей. Обои для рабочего стола с персонажами мультфильмов и детских книг">
            <a:hlinkClick r:id="rId2" action="ppaction://hlinksldjump"/>
          </p:cNvPr>
          <p:cNvPicPr>
            <a:picLocks noChangeAspect="1" noChangeArrowheads="1"/>
          </p:cNvPicPr>
          <p:nvPr/>
        </p:nvPicPr>
        <p:blipFill>
          <a:blip r:embed="rId3" cstate="print"/>
          <a:srcRect/>
          <a:stretch>
            <a:fillRect/>
          </a:stretch>
        </p:blipFill>
        <p:spPr bwMode="auto">
          <a:xfrm>
            <a:off x="214282" y="5143512"/>
            <a:ext cx="1000132" cy="1528773"/>
          </a:xfrm>
          <a:prstGeom prst="rect">
            <a:avLst/>
          </a:prstGeom>
          <a:noFill/>
        </p:spPr>
      </p:pic>
      <p:sp>
        <p:nvSpPr>
          <p:cNvPr id="8" name="Содержимое 2"/>
          <p:cNvSpPr>
            <a:spLocks noGrp="1"/>
          </p:cNvSpPr>
          <p:nvPr>
            <p:ph idx="1"/>
          </p:nvPr>
        </p:nvSpPr>
        <p:spPr>
          <a:xfrm>
            <a:off x="571472" y="357166"/>
            <a:ext cx="8229600" cy="4525963"/>
          </a:xfrm>
        </p:spPr>
        <p:txBody>
          <a:bodyPr>
            <a:normAutofit/>
          </a:bodyPr>
          <a:lstStyle/>
          <a:p>
            <a:pPr>
              <a:buNone/>
            </a:pPr>
            <a:r>
              <a:rPr lang="ru-RU" b="1" u="sng" dirty="0" smtClean="0">
                <a:latin typeface="Times New Roman" pitchFamily="18" charset="0"/>
                <a:cs typeface="Times New Roman" pitchFamily="18" charset="0"/>
              </a:rPr>
              <a:t>60</a:t>
            </a:r>
            <a:r>
              <a:rPr lang="ru-RU" b="1" dirty="0" smtClean="0">
                <a:latin typeface="Times New Roman" pitchFamily="18" charset="0"/>
                <a:cs typeface="Times New Roman" pitchFamily="18" charset="0"/>
              </a:rPr>
              <a:t>-Как во времена Ивана Грозного назывался орган государственного управления, ведавший сношениями с иностранными государствами. Аналог современного </a:t>
            </a:r>
            <a:r>
              <a:rPr lang="ru-RU" b="1" dirty="0" err="1" smtClean="0">
                <a:latin typeface="Times New Roman" pitchFamily="18" charset="0"/>
                <a:cs typeface="Times New Roman" pitchFamily="18" charset="0"/>
              </a:rPr>
              <a:t>МИДа</a:t>
            </a:r>
            <a:r>
              <a:rPr lang="ru-RU" b="1" dirty="0" smtClean="0">
                <a:latin typeface="Times New Roman" pitchFamily="18" charset="0"/>
                <a:cs typeface="Times New Roman" pitchFamily="18" charset="0"/>
              </a:rPr>
              <a:t>? </a:t>
            </a:r>
            <a:endParaRPr lang="ru-RU" dirty="0"/>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anim calcmode="lin" valueType="num">
                                      <p:cBhvr additive="base">
                                        <p:cTn id="1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Прямоугольник 4"/>
          <p:cNvSpPr/>
          <p:nvPr/>
        </p:nvSpPr>
        <p:spPr>
          <a:xfrm>
            <a:off x="571472" y="428604"/>
            <a:ext cx="8001056" cy="5262979"/>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a:r>
              <a:rPr lang="ru-RU" sz="2800" b="1" dirty="0" smtClean="0">
                <a:latin typeface="Times New Roman" pitchFamily="18" charset="0"/>
                <a:cs typeface="Times New Roman" pitchFamily="18" charset="0"/>
              </a:rPr>
              <a:t>80- В Москве есть место, ныне носящее название </a:t>
            </a:r>
            <a:r>
              <a:rPr lang="ru-RU" sz="2800" b="1" i="1" dirty="0" smtClean="0">
                <a:latin typeface="Times New Roman" pitchFamily="18" charset="0"/>
                <a:cs typeface="Times New Roman" pitchFamily="18" charset="0"/>
              </a:rPr>
              <a:t>Чистые пруды</a:t>
            </a:r>
            <a:r>
              <a:rPr lang="ru-RU" sz="2800" b="1" dirty="0" smtClean="0">
                <a:latin typeface="Times New Roman" pitchFamily="18" charset="0"/>
                <a:cs typeface="Times New Roman" pitchFamily="18" charset="0"/>
              </a:rPr>
              <a:t>, которое во времена Ивана Грозного называлось </a:t>
            </a:r>
            <a:r>
              <a:rPr lang="ru-RU" sz="2800" b="1" i="1" dirty="0" smtClean="0">
                <a:latin typeface="Times New Roman" pitchFamily="18" charset="0"/>
                <a:cs typeface="Times New Roman" pitchFamily="18" charset="0"/>
              </a:rPr>
              <a:t>Поганая лужа</a:t>
            </a:r>
            <a:r>
              <a:rPr lang="ru-RU" sz="2800" b="1" dirty="0" smtClean="0">
                <a:latin typeface="Times New Roman" pitchFamily="18" charset="0"/>
                <a:cs typeface="Times New Roman" pitchFamily="18" charset="0"/>
              </a:rPr>
              <a:t>. В 1570 г. здесь казнили 116 человек, среди которых был бывший глава Посольского приказа. Он держался стойко и вины не признавал даже под пытками. «Раз ты жаждешь моей крови, пролей ее, хотя и невинную, ешь и пей до насыщения», — так ответил он на предложение раскаяться. На помин его души Иван IV внес огромный вклад. Кто был казненным?</a:t>
            </a:r>
            <a:endParaRPr lang="ru-RU" sz="2800" b="1" dirty="0">
              <a:latin typeface="Times New Roman" pitchFamily="18" charset="0"/>
              <a:cs typeface="Times New Roman" pitchFamily="18" charset="0"/>
            </a:endParaRPr>
          </a:p>
        </p:txBody>
      </p:sp>
    </p:spTree>
  </p:cSld>
  <p:clrMapOvr>
    <a:masterClrMapping/>
  </p:clrMapOvr>
  <p:transition spd="slow">
    <p:split orient="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357290" y="4214818"/>
            <a:ext cx="7586658" cy="1928826"/>
          </a:xfrm>
        </p:spPr>
        <p:style>
          <a:lnRef idx="2">
            <a:schemeClr val="accent5"/>
          </a:lnRef>
          <a:fillRef idx="1">
            <a:schemeClr val="lt1"/>
          </a:fillRef>
          <a:effectRef idx="0">
            <a:schemeClr val="accent5"/>
          </a:effectRef>
          <a:fontRef idx="minor">
            <a:schemeClr val="dk1"/>
          </a:fontRef>
        </p:style>
        <p:txBody>
          <a:bodyPr>
            <a:noAutofit/>
          </a:bodyPr>
          <a:lstStyle/>
          <a:p>
            <a:pPr>
              <a:buNone/>
            </a:pPr>
            <a:r>
              <a:rPr lang="ru-RU" sz="2400" b="1" dirty="0" smtClean="0">
                <a:latin typeface="Times New Roman" pitchFamily="18" charset="0"/>
                <a:cs typeface="Times New Roman" pitchFamily="18" charset="0"/>
              </a:rPr>
              <a:t>Ответ: </a:t>
            </a:r>
            <a:r>
              <a:rPr lang="ru-RU" sz="2400" b="1" i="1" dirty="0" smtClean="0">
                <a:latin typeface="Times New Roman" pitchFamily="18" charset="0"/>
                <a:cs typeface="Times New Roman" pitchFamily="18" charset="0"/>
              </a:rPr>
              <a:t>дьяк Иван </a:t>
            </a:r>
            <a:r>
              <a:rPr lang="ru-RU" sz="2400" b="1" i="1" dirty="0" err="1" smtClean="0">
                <a:latin typeface="Times New Roman" pitchFamily="18" charset="0"/>
                <a:cs typeface="Times New Roman" pitchFamily="18" charset="0"/>
              </a:rPr>
              <a:t>Висковатый</a:t>
            </a:r>
            <a:r>
              <a:rPr lang="ru-RU" sz="2400" b="1" i="1" dirty="0" smtClean="0">
                <a:latin typeface="Times New Roman" pitchFamily="18" charset="0"/>
                <a:cs typeface="Times New Roman" pitchFamily="18" charset="0"/>
              </a:rPr>
              <a:t>.</a:t>
            </a:r>
            <a:r>
              <a:rPr lang="ru-RU" sz="2400" b="1" dirty="0" smtClean="0">
                <a:latin typeface="Times New Roman" pitchFamily="18" charset="0"/>
                <a:cs typeface="Times New Roman" pitchFamily="18" charset="0"/>
              </a:rPr>
              <a:t> Казнён по подозрению в причастности к боярскому заговору.</a:t>
            </a:r>
            <a:endParaRPr lang="ru-RU" sz="2400" b="1" dirty="0">
              <a:latin typeface="Times New Roman" pitchFamily="18" charset="0"/>
              <a:cs typeface="Times New Roman" pitchFamily="18" charset="0"/>
            </a:endParaRPr>
          </a:p>
        </p:txBody>
      </p:sp>
      <p:sp>
        <p:nvSpPr>
          <p:cNvPr id="4" name="Прямоугольник 3"/>
          <p:cNvSpPr/>
          <p:nvPr/>
        </p:nvSpPr>
        <p:spPr>
          <a:xfrm>
            <a:off x="428596" y="142852"/>
            <a:ext cx="8001056" cy="3785652"/>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a:r>
              <a:rPr lang="ru-RU" sz="2400" b="1" dirty="0" smtClean="0">
                <a:latin typeface="Times New Roman" pitchFamily="18" charset="0"/>
                <a:cs typeface="Times New Roman" pitchFamily="18" charset="0"/>
              </a:rPr>
              <a:t>70- В Москве есть место, ныне носящее название </a:t>
            </a:r>
            <a:r>
              <a:rPr lang="ru-RU" sz="2400" b="1" i="1" dirty="0" smtClean="0">
                <a:latin typeface="Times New Roman" pitchFamily="18" charset="0"/>
                <a:cs typeface="Times New Roman" pitchFamily="18" charset="0"/>
              </a:rPr>
              <a:t>Чистые пруды</a:t>
            </a:r>
            <a:r>
              <a:rPr lang="ru-RU" sz="2400" b="1" dirty="0" smtClean="0">
                <a:latin typeface="Times New Roman" pitchFamily="18" charset="0"/>
                <a:cs typeface="Times New Roman" pitchFamily="18" charset="0"/>
              </a:rPr>
              <a:t>, которое во времена Ивана Грозного называлось </a:t>
            </a:r>
            <a:r>
              <a:rPr lang="ru-RU" sz="2400" b="1" i="1" dirty="0" smtClean="0">
                <a:latin typeface="Times New Roman" pitchFamily="18" charset="0"/>
                <a:cs typeface="Times New Roman" pitchFamily="18" charset="0"/>
              </a:rPr>
              <a:t>Поганая лужа</a:t>
            </a:r>
            <a:r>
              <a:rPr lang="ru-RU" sz="2400" b="1" dirty="0" smtClean="0">
                <a:latin typeface="Times New Roman" pitchFamily="18" charset="0"/>
                <a:cs typeface="Times New Roman" pitchFamily="18" charset="0"/>
              </a:rPr>
              <a:t>. В 1570 г. здесь казнили 116 человек, среди которых был бывший глава Посольского приказа. Он держался стойко и вины не признавал даже под пытками. «Раз ты жаждешь моей крови, пролей ее, хотя и невинную, ешь и пей до насыщения», — так ответил он на предложение раскаяться. На помин его души Иван IV внес огромный вклад. Кто был казненным?</a:t>
            </a:r>
            <a:endParaRPr lang="ru-RU" sz="2400" b="1" dirty="0">
              <a:latin typeface="Times New Roman" pitchFamily="18" charset="0"/>
              <a:cs typeface="Times New Roman" pitchFamily="18" charset="0"/>
            </a:endParaRPr>
          </a:p>
        </p:txBody>
      </p:sp>
      <p:pic>
        <p:nvPicPr>
          <p:cNvPr id="5" name="Picture 2" descr="Веселые картинки для детей. Обои для рабочего стола с персонажами мультфильмов и детских книг">
            <a:hlinkClick r:id="rId2" action="ppaction://hlinksldjump"/>
          </p:cNvPr>
          <p:cNvPicPr>
            <a:picLocks noChangeAspect="1" noChangeArrowheads="1"/>
          </p:cNvPicPr>
          <p:nvPr/>
        </p:nvPicPr>
        <p:blipFill>
          <a:blip r:embed="rId3" cstate="print"/>
          <a:srcRect/>
          <a:stretch>
            <a:fillRect/>
          </a:stretch>
        </p:blipFill>
        <p:spPr bwMode="auto">
          <a:xfrm>
            <a:off x="214282" y="5143512"/>
            <a:ext cx="1000132" cy="1528773"/>
          </a:xfrm>
          <a:prstGeom prst="rect">
            <a:avLst/>
          </a:prstGeom>
          <a:noFill/>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571480"/>
            <a:ext cx="8229600" cy="1185857"/>
          </a:xfrm>
        </p:spPr>
        <p:style>
          <a:lnRef idx="1">
            <a:schemeClr val="accent5"/>
          </a:lnRef>
          <a:fillRef idx="2">
            <a:schemeClr val="accent5"/>
          </a:fillRef>
          <a:effectRef idx="1">
            <a:schemeClr val="accent5"/>
          </a:effectRef>
          <a:fontRef idx="minor">
            <a:schemeClr val="dk1"/>
          </a:fontRef>
        </p:style>
        <p:txBody>
          <a:bodyPr/>
          <a:lstStyle/>
          <a:p>
            <a:pPr>
              <a:buNone/>
            </a:pPr>
            <a:r>
              <a:rPr lang="ru-RU" b="1" u="sng" dirty="0" smtClean="0">
                <a:latin typeface="Times New Roman" pitchFamily="18" charset="0"/>
                <a:cs typeface="Times New Roman" pitchFamily="18" charset="0"/>
              </a:rPr>
              <a:t>10</a:t>
            </a:r>
            <a:r>
              <a:rPr lang="ru-RU" b="1" dirty="0" smtClean="0">
                <a:latin typeface="Times New Roman" pitchFamily="18" charset="0"/>
                <a:cs typeface="Times New Roman" pitchFamily="18" charset="0"/>
              </a:rPr>
              <a:t>- Начало освоения русскими людьми Западной Сибири связано с именем </a:t>
            </a:r>
            <a:endParaRPr lang="ru-RU" b="1" dirty="0">
              <a:latin typeface="Times New Roman" pitchFamily="18" charset="0"/>
              <a:cs typeface="Times New Roman" pitchFamily="18" charset="0"/>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571480"/>
            <a:ext cx="8229600" cy="1185857"/>
          </a:xfrm>
        </p:spPr>
        <p:style>
          <a:lnRef idx="1">
            <a:schemeClr val="accent5"/>
          </a:lnRef>
          <a:fillRef idx="2">
            <a:schemeClr val="accent5"/>
          </a:fillRef>
          <a:effectRef idx="1">
            <a:schemeClr val="accent5"/>
          </a:effectRef>
          <a:fontRef idx="minor">
            <a:schemeClr val="dk1"/>
          </a:fontRef>
        </p:style>
        <p:txBody>
          <a:bodyPr/>
          <a:lstStyle/>
          <a:p>
            <a:pPr>
              <a:buNone/>
            </a:pPr>
            <a:r>
              <a:rPr lang="ru-RU" b="1" u="sng" dirty="0" smtClean="0">
                <a:latin typeface="Times New Roman" pitchFamily="18" charset="0"/>
                <a:cs typeface="Times New Roman" pitchFamily="18" charset="0"/>
              </a:rPr>
              <a:t>10</a:t>
            </a:r>
            <a:r>
              <a:rPr lang="ru-RU" b="1" dirty="0" smtClean="0">
                <a:latin typeface="Times New Roman" pitchFamily="18" charset="0"/>
                <a:cs typeface="Times New Roman" pitchFamily="18" charset="0"/>
              </a:rPr>
              <a:t>- Начало освоения русскими людьми Западной Сибири связано с именем </a:t>
            </a:r>
            <a:endParaRPr lang="ru-RU" b="1" dirty="0">
              <a:latin typeface="Times New Roman" pitchFamily="18" charset="0"/>
              <a:cs typeface="Times New Roman" pitchFamily="18" charset="0"/>
            </a:endParaRPr>
          </a:p>
        </p:txBody>
      </p:sp>
      <p:sp>
        <p:nvSpPr>
          <p:cNvPr id="4" name="Содержимое 2"/>
          <p:cNvSpPr txBox="1">
            <a:spLocks/>
          </p:cNvSpPr>
          <p:nvPr/>
        </p:nvSpPr>
        <p:spPr>
          <a:xfrm>
            <a:off x="1000100" y="2357430"/>
            <a:ext cx="3571900" cy="1500198"/>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3200" b="0" i="0" u="none" strike="noStrike" kern="1200" cap="none" spc="0" normalizeH="0" baseline="0" noProof="0" dirty="0" smtClean="0">
                <a:ln>
                  <a:noFill/>
                </a:ln>
                <a:solidFill>
                  <a:schemeClr val="dk1"/>
                </a:solidFill>
                <a:effectLst/>
                <a:uLnTx/>
                <a:uFillTx/>
                <a:latin typeface="Times New Roman" pitchFamily="18" charset="0"/>
                <a:ea typeface="+mn-ea"/>
                <a:cs typeface="Times New Roman" pitchFamily="18" charset="0"/>
              </a:rPr>
              <a:t>Ответ:</a:t>
            </a:r>
            <a:r>
              <a:rPr kumimoji="0" lang="ru-RU" sz="3200" b="0" i="0" u="none" strike="noStrike" kern="1200" cap="none" spc="0" normalizeH="0" noProof="0" dirty="0" smtClean="0">
                <a:ln>
                  <a:noFill/>
                </a:ln>
                <a:solidFill>
                  <a:schemeClr val="dk1"/>
                </a:solidFill>
                <a:effectLst/>
                <a:uLnTx/>
                <a:uFillTx/>
                <a:latin typeface="Times New Roman" pitchFamily="18" charset="0"/>
                <a:ea typeface="+mn-ea"/>
                <a:cs typeface="Times New Roman" pitchFamily="18" charset="0"/>
              </a:rPr>
              <a:t> Ермака Тимофеевича </a:t>
            </a:r>
            <a:endParaRPr kumimoji="0" lang="ru-RU" sz="3200" b="0" i="0" u="none" strike="noStrike" kern="1200" cap="none" spc="0" normalizeH="0" baseline="0" noProof="0" dirty="0">
              <a:ln>
                <a:noFill/>
              </a:ln>
              <a:solidFill>
                <a:schemeClr val="dk1"/>
              </a:solidFill>
              <a:effectLst/>
              <a:uLnTx/>
              <a:uFillTx/>
              <a:latin typeface="Times New Roman" pitchFamily="18" charset="0"/>
              <a:ea typeface="+mn-ea"/>
              <a:cs typeface="Times New Roman" pitchFamily="18" charset="0"/>
            </a:endParaRPr>
          </a:p>
        </p:txBody>
      </p:sp>
      <p:pic>
        <p:nvPicPr>
          <p:cNvPr id="19458" name="Picture 2" descr="Ермак Тимофеевич.jpg"/>
          <p:cNvPicPr>
            <a:picLocks noChangeAspect="1" noChangeArrowheads="1"/>
          </p:cNvPicPr>
          <p:nvPr/>
        </p:nvPicPr>
        <p:blipFill>
          <a:blip r:embed="rId2"/>
          <a:srcRect/>
          <a:stretch>
            <a:fillRect/>
          </a:stretch>
        </p:blipFill>
        <p:spPr bwMode="auto">
          <a:xfrm>
            <a:off x="5214942" y="2000240"/>
            <a:ext cx="2928958" cy="3705133"/>
          </a:xfrm>
          <a:prstGeom prst="rect">
            <a:avLst/>
          </a:prstGeom>
          <a:noFill/>
        </p:spPr>
      </p:pic>
      <p:sp>
        <p:nvSpPr>
          <p:cNvPr id="6" name="Прямоугольник 5"/>
          <p:cNvSpPr/>
          <p:nvPr/>
        </p:nvSpPr>
        <p:spPr>
          <a:xfrm>
            <a:off x="4572000" y="5934670"/>
            <a:ext cx="4572000" cy="923330"/>
          </a:xfrm>
          <a:prstGeom prst="rect">
            <a:avLst/>
          </a:prstGeom>
        </p:spPr>
        <p:txBody>
          <a:bodyPr>
            <a:spAutoFit/>
          </a:bodyPr>
          <a:lstStyle/>
          <a:p>
            <a:pPr algn="ctr"/>
            <a:r>
              <a:rPr lang="ru-RU" dirty="0" smtClean="0">
                <a:latin typeface="Times New Roman" pitchFamily="18" charset="0"/>
                <a:cs typeface="Times New Roman" pitchFamily="18" charset="0"/>
              </a:rPr>
              <a:t>Таким Ермака изображали на многих однотипных портретах конца XVII — начала XVIII веков</a:t>
            </a:r>
            <a:endParaRPr lang="ru-RU" dirty="0">
              <a:latin typeface="Times New Roman" pitchFamily="18" charset="0"/>
              <a:cs typeface="Times New Roman" pitchFamily="18" charset="0"/>
            </a:endParaRPr>
          </a:p>
        </p:txBody>
      </p:sp>
      <p:pic>
        <p:nvPicPr>
          <p:cNvPr id="7" name="Picture 2" descr="Веселые картинки для детей. Обои для рабочего стола с персонажами мультфильмов и детских книг">
            <a:hlinkClick r:id="rId3" action="ppaction://hlinksldjump"/>
          </p:cNvPr>
          <p:cNvPicPr>
            <a:picLocks noChangeAspect="1" noChangeArrowheads="1"/>
          </p:cNvPicPr>
          <p:nvPr/>
        </p:nvPicPr>
        <p:blipFill>
          <a:blip r:embed="rId4" cstate="print"/>
          <a:srcRect/>
          <a:stretch>
            <a:fillRect/>
          </a:stretch>
        </p:blipFill>
        <p:spPr bwMode="auto">
          <a:xfrm>
            <a:off x="357158" y="5143512"/>
            <a:ext cx="1000132" cy="1528773"/>
          </a:xfrm>
          <a:prstGeom prst="rect">
            <a:avLst/>
          </a:prstGeom>
          <a:noFill/>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ppt_x"/>
                                          </p:val>
                                        </p:tav>
                                        <p:tav tm="100000">
                                          <p:val>
                                            <p:strVal val="#ppt_x"/>
                                          </p:val>
                                        </p:tav>
                                      </p:tavLst>
                                    </p:anim>
                                    <p:anim calcmode="lin" valueType="num">
                                      <p:cBhvr additive="base">
                                        <p:cTn id="16" dur="500" fill="hold"/>
                                        <p:tgtEl>
                                          <p:spTgt spid="4"/>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9458"/>
                                        </p:tgtEl>
                                        <p:attrNameLst>
                                          <p:attrName>style.visibility</p:attrName>
                                        </p:attrNameLst>
                                      </p:cBhvr>
                                      <p:to>
                                        <p:strVal val="visible"/>
                                      </p:to>
                                    </p:set>
                                    <p:anim calcmode="lin" valueType="num">
                                      <p:cBhvr additive="base">
                                        <p:cTn id="23" dur="500" fill="hold"/>
                                        <p:tgtEl>
                                          <p:spTgt spid="19458"/>
                                        </p:tgtEl>
                                        <p:attrNameLst>
                                          <p:attrName>ppt_x</p:attrName>
                                        </p:attrNameLst>
                                      </p:cBhvr>
                                      <p:tavLst>
                                        <p:tav tm="0">
                                          <p:val>
                                            <p:strVal val="#ppt_x"/>
                                          </p:val>
                                        </p:tav>
                                        <p:tav tm="100000">
                                          <p:val>
                                            <p:strVal val="#ppt_x"/>
                                          </p:val>
                                        </p:tav>
                                      </p:tavLst>
                                    </p:anim>
                                    <p:anim calcmode="lin" valueType="num">
                                      <p:cBhvr additive="base">
                                        <p:cTn id="24" dur="500" fill="hold"/>
                                        <p:tgtEl>
                                          <p:spTgt spid="19458"/>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ppt_x"/>
                                          </p:val>
                                        </p:tav>
                                        <p:tav tm="100000">
                                          <p:val>
                                            <p:strVal val="#ppt_x"/>
                                          </p:val>
                                        </p:tav>
                                      </p:tavLst>
                                    </p:anim>
                                    <p:anim calcmode="lin" valueType="num">
                                      <p:cBhvr additive="base">
                                        <p:cTn id="2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animBg="1"/>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357166"/>
            <a:ext cx="8229600" cy="542916"/>
          </a:xfrm>
        </p:spPr>
        <p:txBody>
          <a:bodyPr>
            <a:normAutofit lnSpcReduction="10000"/>
          </a:bodyPr>
          <a:lstStyle/>
          <a:p>
            <a:pPr algn="ctr">
              <a:buNone/>
            </a:pPr>
            <a:r>
              <a:rPr lang="ru-RU" dirty="0" smtClean="0">
                <a:latin typeface="Times New Roman" pitchFamily="18" charset="0"/>
                <a:cs typeface="Times New Roman" pitchFamily="18" charset="0"/>
              </a:rPr>
              <a:t>Правила игры</a:t>
            </a:r>
            <a:endParaRPr lang="ru-RU" dirty="0">
              <a:latin typeface="Times New Roman" pitchFamily="18" charset="0"/>
              <a:cs typeface="Times New Roman" pitchFamily="18" charset="0"/>
            </a:endParaRPr>
          </a:p>
        </p:txBody>
      </p:sp>
      <p:sp>
        <p:nvSpPr>
          <p:cNvPr id="65537" name="Rectangle 1"/>
          <p:cNvSpPr>
            <a:spLocks noChangeArrowheads="1"/>
          </p:cNvSpPr>
          <p:nvPr/>
        </p:nvSpPr>
        <p:spPr bwMode="auto">
          <a:xfrm>
            <a:off x="642910" y="1000108"/>
            <a:ext cx="7929586" cy="5324535"/>
          </a:xfrm>
          <a:prstGeom prst="rect">
            <a:avLst/>
          </a:prstGeom>
          <a:ln>
            <a:headEnd/>
            <a:tailEn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Игра составлена на основе популярной телевизионной передачи «Своя Игра».</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игре принимают участие 2 команды. Их основная цель -отвечать на вопросы и зарабатывать как можно большее число очков. В начале игры у каждого из игроков на счету 0 очков.</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indent="450850" algn="just" eaLnBrk="0" fontAlgn="base" hangingPunct="0">
              <a:spcBef>
                <a:spcPct val="0"/>
              </a:spcBef>
              <a:spcAft>
                <a:spcPct val="0"/>
              </a:spcAft>
            </a:pP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Суть игры заключается в том, что команды отвечают на вопросы различной стоимости, пытаясь опередить друг друга. Игра состоит  из  4 тем</a:t>
            </a:r>
            <a:r>
              <a:rPr lang="ru-RU" sz="2000" dirty="0" smtClean="0">
                <a:latin typeface="Times New Roman" pitchFamily="18" charset="0"/>
                <a:ea typeface="Calibri" pitchFamily="34" charset="0"/>
                <a:cs typeface="Times New Roman" pitchFamily="18" charset="0"/>
              </a:rPr>
              <a:t>. </a:t>
            </a: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Каждая из тем</a:t>
            </a:r>
            <a:r>
              <a:rPr kumimoji="0" lang="ru-RU" sz="20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содержит 6 вопросов. Каждый вопрос темы имеет свою стоимость- от 10 до 60(70).</a:t>
            </a:r>
            <a:r>
              <a:rPr lang="ru-RU" sz="2000" dirty="0" smtClean="0">
                <a:latin typeface="Times New Roman" pitchFamily="18" charset="0"/>
                <a:cs typeface="Times New Roman" pitchFamily="18" charset="0"/>
              </a:rPr>
              <a:t> Ведущий (учитель) зачитывает вопрос и дает 30 секунд на обдумывание. В случае неверного ответа возможность получают другая команда. Если неверно ответили все, новую тему называет тот, кто выбирал тему до этого. При правильном ответе баллы заносятся на счет отвечающей команды, при неправильном- они </a:t>
            </a:r>
            <a:r>
              <a:rPr lang="ru-RU" sz="2000" dirty="0" err="1" smtClean="0">
                <a:latin typeface="Times New Roman" pitchFamily="18" charset="0"/>
                <a:cs typeface="Times New Roman" pitchFamily="18" charset="0"/>
              </a:rPr>
              <a:t>минусуются</a:t>
            </a:r>
            <a:r>
              <a:rPr lang="ru-RU" sz="2000" dirty="0" smtClean="0">
                <a:latin typeface="Times New Roman" pitchFamily="18" charset="0"/>
                <a:cs typeface="Times New Roman" pitchFamily="18" charset="0"/>
              </a:rPr>
              <a:t> (возможен отрицательный результат в счете).Каждая из тем продолжается до тех пор, пока в ней не будут разыграны все вопросы.</a:t>
            </a:r>
          </a:p>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785794"/>
            <a:ext cx="8229600" cy="1685924"/>
          </a:xfrm>
        </p:spPr>
        <p:style>
          <a:lnRef idx="1">
            <a:schemeClr val="accent6"/>
          </a:lnRef>
          <a:fillRef idx="2">
            <a:schemeClr val="accent6"/>
          </a:fillRef>
          <a:effectRef idx="1">
            <a:schemeClr val="accent6"/>
          </a:effectRef>
          <a:fontRef idx="minor">
            <a:schemeClr val="dk1"/>
          </a:fontRef>
        </p:style>
        <p:txBody>
          <a:bodyPr/>
          <a:lstStyle/>
          <a:p>
            <a:pPr>
              <a:buNone/>
            </a:pPr>
            <a:r>
              <a:rPr lang="ru-RU" u="sng" dirty="0" smtClean="0"/>
              <a:t>20</a:t>
            </a:r>
            <a:r>
              <a:rPr lang="ru-RU" dirty="0" smtClean="0"/>
              <a:t>-</a:t>
            </a:r>
            <a:r>
              <a:rPr lang="ru-RU" b="1" dirty="0" smtClean="0"/>
              <a:t>На средства каких предпринимателей был организован поход Ермака в Сибирь?</a:t>
            </a:r>
            <a:endParaRPr lang="ru-RU" dirty="0"/>
          </a:p>
        </p:txBody>
      </p:sp>
    </p:spTree>
  </p:cSld>
  <p:clrMapOvr>
    <a:masterClrMapping/>
  </p:clrMapOvr>
  <p:transition spd="slow">
    <p:split orient="ver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785794"/>
            <a:ext cx="8229600" cy="1685924"/>
          </a:xfrm>
        </p:spPr>
        <p:style>
          <a:lnRef idx="1">
            <a:schemeClr val="accent6"/>
          </a:lnRef>
          <a:fillRef idx="2">
            <a:schemeClr val="accent6"/>
          </a:fillRef>
          <a:effectRef idx="1">
            <a:schemeClr val="accent6"/>
          </a:effectRef>
          <a:fontRef idx="minor">
            <a:schemeClr val="dk1"/>
          </a:fontRef>
        </p:style>
        <p:txBody>
          <a:bodyPr/>
          <a:lstStyle/>
          <a:p>
            <a:pPr>
              <a:buNone/>
            </a:pPr>
            <a:r>
              <a:rPr lang="ru-RU" u="sng" dirty="0" smtClean="0"/>
              <a:t>20</a:t>
            </a:r>
            <a:r>
              <a:rPr lang="ru-RU" dirty="0" smtClean="0"/>
              <a:t>-</a:t>
            </a:r>
            <a:r>
              <a:rPr lang="ru-RU" b="1" dirty="0" smtClean="0"/>
              <a:t>На средства каких предпринимателей был организован поход Ермака в Сибирь?</a:t>
            </a:r>
            <a:endParaRPr lang="ru-RU" dirty="0"/>
          </a:p>
        </p:txBody>
      </p:sp>
      <p:sp>
        <p:nvSpPr>
          <p:cNvPr id="4" name="Содержимое 2"/>
          <p:cNvSpPr txBox="1">
            <a:spLocks/>
          </p:cNvSpPr>
          <p:nvPr/>
        </p:nvSpPr>
        <p:spPr>
          <a:xfrm>
            <a:off x="3500430" y="3857628"/>
            <a:ext cx="5214974" cy="1285884"/>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rmAutofit fontScale="92500" lnSpcReduction="20000"/>
          </a:bodyPr>
          <a:lstStyle/>
          <a:p>
            <a:pPr marL="342900" lvl="0" indent="-342900">
              <a:spcBef>
                <a:spcPct val="20000"/>
              </a:spcBef>
            </a:pPr>
            <a:r>
              <a:rPr kumimoji="0" lang="ru-RU" sz="3200" b="0" i="0" u="none" strike="noStrike" kern="1200" cap="none" spc="0" normalizeH="0" baseline="0" noProof="0" dirty="0" smtClean="0">
                <a:ln>
                  <a:noFill/>
                </a:ln>
                <a:solidFill>
                  <a:schemeClr val="dk1"/>
                </a:solidFill>
                <a:effectLst/>
                <a:uLnTx/>
                <a:uFillTx/>
                <a:latin typeface="Times New Roman" pitchFamily="18" charset="0"/>
                <a:ea typeface="+mn-ea"/>
                <a:cs typeface="Times New Roman" pitchFamily="18" charset="0"/>
              </a:rPr>
              <a:t>Ответ:</a:t>
            </a:r>
            <a:r>
              <a:rPr lang="ru-RU" sz="3200" dirty="0" smtClean="0"/>
              <a:t> на средства предпринимателей Строгановых</a:t>
            </a:r>
            <a:endParaRPr kumimoji="0" lang="ru-RU" sz="3200" b="0" i="0" u="none" strike="noStrike" kern="1200" cap="none" spc="0" normalizeH="0" baseline="0" noProof="0" dirty="0">
              <a:ln>
                <a:noFill/>
              </a:ln>
              <a:solidFill>
                <a:schemeClr val="dk1"/>
              </a:solidFill>
              <a:effectLst/>
              <a:uLnTx/>
              <a:uFillTx/>
              <a:latin typeface="Times New Roman" pitchFamily="18" charset="0"/>
              <a:ea typeface="+mn-ea"/>
              <a:cs typeface="Times New Roman" pitchFamily="18" charset="0"/>
            </a:endParaRPr>
          </a:p>
        </p:txBody>
      </p:sp>
      <p:pic>
        <p:nvPicPr>
          <p:cNvPr id="5" name="Picture 2" descr="Веселые картинки для детей. Обои для рабочего стола с персонажами мультфильмов и детских книг">
            <a:hlinkClick r:id="rId2" action="ppaction://hlinksldjump"/>
          </p:cNvPr>
          <p:cNvPicPr>
            <a:picLocks noChangeAspect="1" noChangeArrowheads="1"/>
          </p:cNvPicPr>
          <p:nvPr/>
        </p:nvPicPr>
        <p:blipFill>
          <a:blip r:embed="rId3" cstate="print"/>
          <a:srcRect/>
          <a:stretch>
            <a:fillRect/>
          </a:stretch>
        </p:blipFill>
        <p:spPr bwMode="auto">
          <a:xfrm>
            <a:off x="357158" y="5143512"/>
            <a:ext cx="1000132" cy="1528773"/>
          </a:xfrm>
          <a:prstGeom prst="rect">
            <a:avLst/>
          </a:prstGeom>
          <a:noFill/>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42910" y="428604"/>
            <a:ext cx="8229600" cy="2185990"/>
          </a:xfrm>
        </p:spPr>
        <p:style>
          <a:lnRef idx="1">
            <a:schemeClr val="accent4"/>
          </a:lnRef>
          <a:fillRef idx="2">
            <a:schemeClr val="accent4"/>
          </a:fillRef>
          <a:effectRef idx="1">
            <a:schemeClr val="accent4"/>
          </a:effectRef>
          <a:fontRef idx="minor">
            <a:schemeClr val="dk1"/>
          </a:fontRef>
        </p:style>
        <p:txBody>
          <a:bodyPr/>
          <a:lstStyle/>
          <a:p>
            <a:pPr algn="ctr">
              <a:buNone/>
            </a:pPr>
            <a:r>
              <a:rPr lang="ru-RU" b="1" dirty="0" smtClean="0">
                <a:latin typeface="Times New Roman" pitchFamily="18" charset="0"/>
                <a:cs typeface="Times New Roman" pitchFamily="18" charset="0"/>
              </a:rPr>
              <a:t>30-Крымский хан </a:t>
            </a:r>
            <a:r>
              <a:rPr lang="ru-RU" b="1" dirty="0" err="1" smtClean="0">
                <a:latin typeface="Times New Roman" pitchFamily="18" charset="0"/>
                <a:cs typeface="Times New Roman" pitchFamily="18" charset="0"/>
              </a:rPr>
              <a:t>Девлет</a:t>
            </a:r>
            <a:r>
              <a:rPr lang="ru-RU" b="1" dirty="0" smtClean="0">
                <a:latin typeface="Times New Roman" pitchFamily="18" charset="0"/>
                <a:cs typeface="Times New Roman" pitchFamily="18" charset="0"/>
              </a:rPr>
              <a:t> –Гирей в 1572 г. повторил поход на Москву, но был разгромлен русским полководцем, кем именно?</a:t>
            </a:r>
          </a:p>
          <a:p>
            <a:pPr algn="ctr">
              <a:buNone/>
            </a:pPr>
            <a:endParaRPr lang="ru-RU" dirty="0">
              <a:latin typeface="Times New Roman" pitchFamily="18" charset="0"/>
              <a:cs typeface="Times New Roman" pitchFamily="18" charset="0"/>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42910" y="428604"/>
            <a:ext cx="8229600" cy="2185990"/>
          </a:xfrm>
        </p:spPr>
        <p:style>
          <a:lnRef idx="1">
            <a:schemeClr val="accent4"/>
          </a:lnRef>
          <a:fillRef idx="2">
            <a:schemeClr val="accent4"/>
          </a:fillRef>
          <a:effectRef idx="1">
            <a:schemeClr val="accent4"/>
          </a:effectRef>
          <a:fontRef idx="minor">
            <a:schemeClr val="dk1"/>
          </a:fontRef>
        </p:style>
        <p:txBody>
          <a:bodyPr/>
          <a:lstStyle/>
          <a:p>
            <a:pPr algn="ctr">
              <a:buNone/>
            </a:pPr>
            <a:r>
              <a:rPr lang="ru-RU" b="1" dirty="0" smtClean="0">
                <a:latin typeface="Times New Roman" pitchFamily="18" charset="0"/>
                <a:cs typeface="Times New Roman" pitchFamily="18" charset="0"/>
              </a:rPr>
              <a:t>30-Крымский хан </a:t>
            </a:r>
            <a:r>
              <a:rPr lang="ru-RU" b="1" dirty="0" err="1" smtClean="0">
                <a:latin typeface="Times New Roman" pitchFamily="18" charset="0"/>
                <a:cs typeface="Times New Roman" pitchFamily="18" charset="0"/>
              </a:rPr>
              <a:t>Девлет</a:t>
            </a:r>
            <a:r>
              <a:rPr lang="ru-RU" b="1" dirty="0" smtClean="0">
                <a:latin typeface="Times New Roman" pitchFamily="18" charset="0"/>
                <a:cs typeface="Times New Roman" pitchFamily="18" charset="0"/>
              </a:rPr>
              <a:t> –Гирей в 1572 г. повторил поход на Москву, но был разгромлен русским полководцем, кем именно?</a:t>
            </a:r>
          </a:p>
          <a:p>
            <a:pPr algn="ctr">
              <a:buNone/>
            </a:pPr>
            <a:endParaRPr lang="ru-RU" dirty="0">
              <a:latin typeface="Times New Roman" pitchFamily="18" charset="0"/>
              <a:cs typeface="Times New Roman" pitchFamily="18" charset="0"/>
            </a:endParaRPr>
          </a:p>
        </p:txBody>
      </p:sp>
      <p:sp>
        <p:nvSpPr>
          <p:cNvPr id="4" name="Содержимое 2"/>
          <p:cNvSpPr txBox="1">
            <a:spLocks/>
          </p:cNvSpPr>
          <p:nvPr/>
        </p:nvSpPr>
        <p:spPr>
          <a:xfrm>
            <a:off x="3929058" y="3286124"/>
            <a:ext cx="5214942" cy="1971676"/>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ormAutofit/>
          </a:bodyPr>
          <a:lstStyle/>
          <a:p>
            <a:pPr marL="342900" indent="-342900" algn="ctr">
              <a:spcBef>
                <a:spcPct val="20000"/>
              </a:spcBef>
            </a:pPr>
            <a:r>
              <a:rPr kumimoji="0" lang="ru-RU" sz="3200" b="1" i="0" u="none" strike="noStrike" kern="1200" cap="none" spc="0" normalizeH="0" baseline="0" noProof="0" dirty="0" smtClean="0">
                <a:ln>
                  <a:noFill/>
                </a:ln>
                <a:solidFill>
                  <a:schemeClr val="dk1"/>
                </a:solidFill>
                <a:effectLst/>
                <a:uLnTx/>
                <a:uFillTx/>
                <a:latin typeface="Times New Roman" pitchFamily="18" charset="0"/>
                <a:cs typeface="Times New Roman" pitchFamily="18" charset="0"/>
              </a:rPr>
              <a:t>Ответ:</a:t>
            </a:r>
          </a:p>
          <a:p>
            <a:pPr marL="342900" indent="-342900" algn="ctr">
              <a:spcBef>
                <a:spcPct val="20000"/>
              </a:spcBef>
            </a:pPr>
            <a:r>
              <a:rPr lang="ru-RU" sz="3200" b="1" dirty="0" smtClean="0">
                <a:latin typeface="Times New Roman" pitchFamily="18" charset="0"/>
                <a:cs typeface="Times New Roman" pitchFamily="18" charset="0"/>
              </a:rPr>
              <a:t>М. И. Воротынским.</a:t>
            </a:r>
            <a:r>
              <a:rPr lang="ru-RU" sz="3200" dirty="0" smtClean="0"/>
              <a:t>  </a:t>
            </a:r>
            <a:endParaRPr kumimoji="0" lang="ru-RU" sz="3200" b="0" i="0" u="none" strike="noStrike" kern="1200" cap="none" spc="0" normalizeH="0" baseline="0" noProof="0" dirty="0">
              <a:ln>
                <a:noFill/>
              </a:ln>
              <a:solidFill>
                <a:schemeClr val="dk1"/>
              </a:solidFill>
              <a:effectLst/>
              <a:uLnTx/>
              <a:uFillTx/>
              <a:latin typeface="Times New Roman" pitchFamily="18" charset="0"/>
              <a:ea typeface="+mn-ea"/>
              <a:cs typeface="Times New Roman" pitchFamily="18" charset="0"/>
            </a:endParaRPr>
          </a:p>
        </p:txBody>
      </p:sp>
      <p:pic>
        <p:nvPicPr>
          <p:cNvPr id="5" name="Picture 2" descr="Веселые картинки для детей. Обои для рабочего стола с персонажами мультфильмов и детских книг">
            <a:hlinkClick r:id="rId2" action="ppaction://hlinksldjump"/>
          </p:cNvPr>
          <p:cNvPicPr>
            <a:picLocks noChangeAspect="1" noChangeArrowheads="1"/>
          </p:cNvPicPr>
          <p:nvPr/>
        </p:nvPicPr>
        <p:blipFill>
          <a:blip r:embed="rId3" cstate="print"/>
          <a:srcRect/>
          <a:stretch>
            <a:fillRect/>
          </a:stretch>
        </p:blipFill>
        <p:spPr bwMode="auto">
          <a:xfrm>
            <a:off x="571472" y="4433214"/>
            <a:ext cx="1428760" cy="2183962"/>
          </a:xfrm>
          <a:prstGeom prst="rect">
            <a:avLst/>
          </a:prstGeom>
          <a:noFill/>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ppt_x"/>
                                          </p:val>
                                        </p:tav>
                                        <p:tav tm="100000">
                                          <p:val>
                                            <p:strVal val="#ppt_x"/>
                                          </p:val>
                                        </p:tav>
                                      </p:tavLst>
                                    </p:anim>
                                    <p:anim calcmode="lin" valueType="num">
                                      <p:cBhvr additive="base">
                                        <p:cTn id="16" dur="500" fill="hold"/>
                                        <p:tgtEl>
                                          <p:spTgt spid="4"/>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animBg="1"/>
    </p:bld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285729"/>
            <a:ext cx="8372476" cy="2286016"/>
          </a:xfrm>
        </p:spPr>
        <p:style>
          <a:lnRef idx="1">
            <a:schemeClr val="accent6"/>
          </a:lnRef>
          <a:fillRef idx="2">
            <a:schemeClr val="accent6"/>
          </a:fillRef>
          <a:effectRef idx="1">
            <a:schemeClr val="accent6"/>
          </a:effectRef>
          <a:fontRef idx="minor">
            <a:schemeClr val="dk1"/>
          </a:fontRef>
        </p:style>
        <p:txBody>
          <a:bodyPr>
            <a:normAutofit/>
          </a:bodyPr>
          <a:lstStyle/>
          <a:p>
            <a:pPr algn="ctr">
              <a:buNone/>
            </a:pPr>
            <a:r>
              <a:rPr lang="ru-RU" dirty="0" smtClean="0">
                <a:latin typeface="Times New Roman" pitchFamily="18" charset="0"/>
                <a:cs typeface="Times New Roman" pitchFamily="18" charset="0"/>
              </a:rPr>
              <a:t>40</a:t>
            </a:r>
            <a:r>
              <a:rPr lang="ru-RU" dirty="0" smtClean="0"/>
              <a:t>-Когда могла появиться пословица: «Волга - русская река». Какое событие послужило поводом к этому? Какой памятник был воздвигнут в честь этого?</a:t>
            </a:r>
            <a:endParaRPr lang="ru-RU" dirty="0"/>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4" name="Picture 2" descr="Веселые картинки для детей. Обои для рабочего стола с персонажами мультфильмов и детских книг">
            <a:hlinkClick r:id="rId2" action="ppaction://hlinksldjump"/>
          </p:cNvPr>
          <p:cNvPicPr>
            <a:picLocks noChangeAspect="1" noChangeArrowheads="1"/>
          </p:cNvPicPr>
          <p:nvPr/>
        </p:nvPicPr>
        <p:blipFill>
          <a:blip r:embed="rId3" cstate="print"/>
          <a:srcRect/>
          <a:stretch>
            <a:fillRect/>
          </a:stretch>
        </p:blipFill>
        <p:spPr bwMode="auto">
          <a:xfrm>
            <a:off x="571472" y="4979204"/>
            <a:ext cx="1071570" cy="1637972"/>
          </a:xfrm>
          <a:prstGeom prst="rect">
            <a:avLst/>
          </a:prstGeom>
          <a:noFill/>
        </p:spPr>
      </p:pic>
      <p:sp>
        <p:nvSpPr>
          <p:cNvPr id="5" name="Содержимое 2"/>
          <p:cNvSpPr txBox="1">
            <a:spLocks/>
          </p:cNvSpPr>
          <p:nvPr/>
        </p:nvSpPr>
        <p:spPr>
          <a:xfrm>
            <a:off x="285720" y="285728"/>
            <a:ext cx="7572396" cy="2357454"/>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oAutofit/>
          </a:bodyPr>
          <a:lstStyle/>
          <a:p>
            <a:pPr marL="342900" indent="-342900" algn="ctr">
              <a:spcBef>
                <a:spcPct val="20000"/>
              </a:spcBef>
            </a:pPr>
            <a:r>
              <a:rPr kumimoji="0" lang="ru-RU" sz="2400" b="1" i="0" u="none" strike="noStrike" kern="1200" cap="none" spc="0" normalizeH="0" baseline="0" noProof="0" dirty="0" smtClean="0">
                <a:ln>
                  <a:noFill/>
                </a:ln>
                <a:solidFill>
                  <a:schemeClr val="dk1"/>
                </a:solidFill>
                <a:effectLst/>
                <a:uLnTx/>
                <a:uFillTx/>
                <a:latin typeface="Times New Roman" pitchFamily="18" charset="0"/>
                <a:cs typeface="Times New Roman" pitchFamily="18" charset="0"/>
              </a:rPr>
              <a:t>Ответ:</a:t>
            </a:r>
            <a:r>
              <a:rPr lang="ru-RU" sz="2400" dirty="0" smtClean="0"/>
              <a:t>Волга стала «русской рекой» после подчинении Москвой Казани и Астрахани (50-х годах </a:t>
            </a:r>
            <a:r>
              <a:rPr lang="en-US" sz="2400" dirty="0" smtClean="0"/>
              <a:t> XVI</a:t>
            </a:r>
            <a:r>
              <a:rPr lang="ru-RU" sz="2400" dirty="0" smtClean="0"/>
              <a:t>в.). В честь этих побед построен Покровский собор (храм Василия Блаженного) на Красной площади, названый в честь того дня (14.10.52 - праздник Покрова Богородицы), когда была взята Казань.</a:t>
            </a:r>
            <a:endParaRPr kumimoji="0" lang="ru-RU" sz="2400" b="1" i="0" u="none" strike="noStrike" kern="1200" cap="none" spc="0" normalizeH="0" baseline="0" noProof="0" dirty="0" smtClean="0">
              <a:ln>
                <a:noFill/>
              </a:ln>
              <a:solidFill>
                <a:schemeClr val="dk1"/>
              </a:solidFill>
              <a:effectLst/>
              <a:uLnTx/>
              <a:uFillTx/>
              <a:latin typeface="Times New Roman" pitchFamily="18" charset="0"/>
              <a:cs typeface="Times New Roman" pitchFamily="18" charset="0"/>
            </a:endParaRPr>
          </a:p>
        </p:txBody>
      </p:sp>
      <p:pic>
        <p:nvPicPr>
          <p:cNvPr id="27650" name="Picture 2" descr="Волга около Ульяновска"/>
          <p:cNvPicPr>
            <a:picLocks noChangeAspect="1" noChangeArrowheads="1"/>
          </p:cNvPicPr>
          <p:nvPr/>
        </p:nvPicPr>
        <p:blipFill>
          <a:blip r:embed="rId4"/>
          <a:srcRect/>
          <a:stretch>
            <a:fillRect/>
          </a:stretch>
        </p:blipFill>
        <p:spPr bwMode="auto">
          <a:xfrm>
            <a:off x="2214546" y="2786058"/>
            <a:ext cx="5143536" cy="3867942"/>
          </a:xfrm>
          <a:prstGeom prst="rect">
            <a:avLst/>
          </a:prstGeom>
          <a:noFill/>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500042"/>
            <a:ext cx="8229600" cy="4525963"/>
          </a:xfrm>
        </p:spPr>
        <p:txBody>
          <a:bodyPr>
            <a:normAutofit fontScale="92500"/>
          </a:bodyPr>
          <a:lstStyle/>
          <a:p>
            <a:pPr algn="ctr">
              <a:buNone/>
            </a:pPr>
            <a:r>
              <a:rPr lang="ru-RU" b="1" dirty="0" smtClean="0">
                <a:latin typeface="Times New Roman" pitchFamily="18" charset="0"/>
                <a:cs typeface="Times New Roman" pitchFamily="18" charset="0"/>
              </a:rPr>
              <a:t>50-Прочтите отрывок из сочинения историков XX в. и укажите, об условиях окончания какой военной кампании идёт речь. </a:t>
            </a:r>
          </a:p>
          <a:p>
            <a:pPr algn="ctr">
              <a:buNone/>
            </a:pPr>
            <a:r>
              <a:rPr lang="ru-RU" dirty="0" smtClean="0"/>
              <a:t>«Ям-Запольский мир нанёс серьезный удар по престижу русского государя. В </a:t>
            </a:r>
            <a:r>
              <a:rPr lang="ru-RU" dirty="0" err="1" smtClean="0"/>
              <a:t>перемирной</a:t>
            </a:r>
            <a:r>
              <a:rPr lang="ru-RU" dirty="0" smtClean="0"/>
              <a:t> грамоте от вновь назван «великим князем», а не «царём». В его титуле! отсутствовали слова «царь Казанский и царь Астраханский».</a:t>
            </a:r>
          </a:p>
          <a:p>
            <a:pPr>
              <a:buNone/>
            </a:pPr>
            <a:endParaRPr lang="ru-RU" dirty="0"/>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500042"/>
            <a:ext cx="8229600" cy="4525963"/>
          </a:xfrm>
        </p:spPr>
        <p:txBody>
          <a:bodyPr>
            <a:normAutofit fontScale="92500"/>
          </a:bodyPr>
          <a:lstStyle/>
          <a:p>
            <a:pPr algn="ctr">
              <a:buNone/>
            </a:pPr>
            <a:r>
              <a:rPr lang="ru-RU" b="1" dirty="0" smtClean="0">
                <a:latin typeface="Times New Roman" pitchFamily="18" charset="0"/>
                <a:cs typeface="Times New Roman" pitchFamily="18" charset="0"/>
              </a:rPr>
              <a:t>50-Прочтите отрывок из сочинения историков XX в. и укажите, об условиях окончания какой военной кампании идёт речь. </a:t>
            </a:r>
          </a:p>
          <a:p>
            <a:pPr algn="ctr">
              <a:buNone/>
            </a:pPr>
            <a:r>
              <a:rPr lang="ru-RU" dirty="0" smtClean="0"/>
              <a:t>«Ям-Запольский мир нанёс серьезный удар по престижу русского государя. В </a:t>
            </a:r>
            <a:r>
              <a:rPr lang="ru-RU" dirty="0" err="1" smtClean="0"/>
              <a:t>перемирной</a:t>
            </a:r>
            <a:r>
              <a:rPr lang="ru-RU" dirty="0" smtClean="0"/>
              <a:t> грамоте от вновь назван «великим князем», а не «царём». В его титуле! отсутствовали слова «царь Казанский и царь Астраханский».</a:t>
            </a:r>
          </a:p>
          <a:p>
            <a:pPr>
              <a:buNone/>
            </a:pPr>
            <a:endParaRPr lang="ru-RU" dirty="0"/>
          </a:p>
        </p:txBody>
      </p:sp>
      <p:pic>
        <p:nvPicPr>
          <p:cNvPr id="4" name="Picture 2" descr="Веселые картинки для детей. Обои для рабочего стола с персонажами мультфильмов и детских книг">
            <a:hlinkClick r:id="rId2" action="ppaction://hlinksldjump"/>
          </p:cNvPr>
          <p:cNvPicPr>
            <a:picLocks noChangeAspect="1" noChangeArrowheads="1"/>
          </p:cNvPicPr>
          <p:nvPr/>
        </p:nvPicPr>
        <p:blipFill>
          <a:blip r:embed="rId3" cstate="print"/>
          <a:srcRect/>
          <a:stretch>
            <a:fillRect/>
          </a:stretch>
        </p:blipFill>
        <p:spPr bwMode="auto">
          <a:xfrm>
            <a:off x="571472" y="4433214"/>
            <a:ext cx="1428760" cy="2183962"/>
          </a:xfrm>
          <a:prstGeom prst="rect">
            <a:avLst/>
          </a:prstGeom>
          <a:noFill/>
        </p:spPr>
      </p:pic>
      <p:sp>
        <p:nvSpPr>
          <p:cNvPr id="5" name="Содержимое 2"/>
          <p:cNvSpPr txBox="1">
            <a:spLocks/>
          </p:cNvSpPr>
          <p:nvPr/>
        </p:nvSpPr>
        <p:spPr>
          <a:xfrm>
            <a:off x="3857620" y="5286388"/>
            <a:ext cx="4786346" cy="1114444"/>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ormAutofit/>
          </a:bodyPr>
          <a:lstStyle/>
          <a:p>
            <a:pPr marL="342900" indent="-342900" algn="ctr">
              <a:spcBef>
                <a:spcPct val="20000"/>
              </a:spcBef>
            </a:pPr>
            <a:r>
              <a:rPr kumimoji="0" lang="ru-RU" sz="3200" b="1" i="0" u="none" strike="noStrike" kern="1200" cap="none" spc="0" normalizeH="0" baseline="0" noProof="0" dirty="0" smtClean="0">
                <a:ln>
                  <a:noFill/>
                </a:ln>
                <a:solidFill>
                  <a:schemeClr val="dk1"/>
                </a:solidFill>
                <a:effectLst/>
                <a:uLnTx/>
                <a:uFillTx/>
                <a:latin typeface="Times New Roman" pitchFamily="18" charset="0"/>
                <a:cs typeface="Times New Roman" pitchFamily="18" charset="0"/>
              </a:rPr>
              <a:t>Ответ: Ливонская</a:t>
            </a:r>
            <a:r>
              <a:rPr kumimoji="0" lang="ru-RU" sz="3200" b="1" i="0" u="none" strike="noStrike" kern="1200" cap="none" spc="0" normalizeH="0" noProof="0" dirty="0" smtClean="0">
                <a:ln>
                  <a:noFill/>
                </a:ln>
                <a:solidFill>
                  <a:schemeClr val="dk1"/>
                </a:solidFill>
                <a:effectLst/>
                <a:uLnTx/>
                <a:uFillTx/>
                <a:latin typeface="Times New Roman" pitchFamily="18" charset="0"/>
                <a:cs typeface="Times New Roman" pitchFamily="18" charset="0"/>
              </a:rPr>
              <a:t> война</a:t>
            </a:r>
            <a:endParaRPr kumimoji="0" lang="ru-RU" sz="3200" b="1" i="0" u="none" strike="noStrike" kern="1200" cap="none" spc="0" normalizeH="0" baseline="0" noProof="0" dirty="0" smtClean="0">
              <a:ln>
                <a:noFill/>
              </a:ln>
              <a:solidFill>
                <a:schemeClr val="dk1"/>
              </a:solidFill>
              <a:effectLst/>
              <a:uLnTx/>
              <a:uFillTx/>
              <a:latin typeface="Times New Roman" pitchFamily="18" charset="0"/>
              <a:cs typeface="Times New Roman" pitchFamily="18" charset="0"/>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ppt_x"/>
                                          </p:val>
                                        </p:tav>
                                        <p:tav tm="100000">
                                          <p:val>
                                            <p:strVal val="#ppt_x"/>
                                          </p:val>
                                        </p:tav>
                                      </p:tavLst>
                                    </p:anim>
                                    <p:anim calcmode="lin" valueType="num">
                                      <p:cBhvr additive="base">
                                        <p:cTn id="16" dur="500" fill="hold"/>
                                        <p:tgtEl>
                                          <p:spTgt spid="4"/>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14356"/>
            <a:ext cx="8229600" cy="1785951"/>
          </a:xfrm>
        </p:spPr>
        <p:style>
          <a:lnRef idx="1">
            <a:schemeClr val="accent5"/>
          </a:lnRef>
          <a:fillRef idx="3">
            <a:schemeClr val="accent5"/>
          </a:fillRef>
          <a:effectRef idx="2">
            <a:schemeClr val="accent5"/>
          </a:effectRef>
          <a:fontRef idx="minor">
            <a:schemeClr val="lt1"/>
          </a:fontRef>
        </p:style>
        <p:txBody>
          <a:bodyPr>
            <a:normAutofit/>
          </a:bodyPr>
          <a:lstStyle/>
          <a:p>
            <a:pPr algn="ctr">
              <a:buNone/>
            </a:pPr>
            <a:r>
              <a:rPr lang="ru-RU" dirty="0" smtClean="0">
                <a:latin typeface="Times New Roman" pitchFamily="18" charset="0"/>
                <a:cs typeface="Times New Roman" pitchFamily="18" charset="0"/>
              </a:rPr>
              <a:t>10-</a:t>
            </a:r>
            <a:r>
              <a:rPr lang="ru-RU" b="1" dirty="0" smtClean="0">
                <a:latin typeface="Times New Roman" pitchFamily="18" charset="0"/>
                <a:cs typeface="Times New Roman" pitchFamily="18" charset="0"/>
              </a:rPr>
              <a:t> Когда в истории России в особом почёте была метла?</a:t>
            </a:r>
            <a:endParaRPr lang="ru-RU" dirty="0">
              <a:latin typeface="Times New Roman" pitchFamily="18" charset="0"/>
              <a:cs typeface="Times New Roman" pitchFamily="18" charset="0"/>
            </a:endParaRPr>
          </a:p>
        </p:txBody>
      </p:sp>
    </p:spTree>
  </p:cSld>
  <p:clrMapOvr>
    <a:masterClrMapping/>
  </p:clrMapOvr>
  <p:transition spd="slow">
    <p:split orient="vert"/>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14348" y="214290"/>
            <a:ext cx="8229600" cy="1785951"/>
          </a:xfrm>
        </p:spPr>
        <p:style>
          <a:lnRef idx="1">
            <a:schemeClr val="accent5"/>
          </a:lnRef>
          <a:fillRef idx="3">
            <a:schemeClr val="accent5"/>
          </a:fillRef>
          <a:effectRef idx="2">
            <a:schemeClr val="accent5"/>
          </a:effectRef>
          <a:fontRef idx="minor">
            <a:schemeClr val="lt1"/>
          </a:fontRef>
        </p:style>
        <p:txBody>
          <a:bodyPr>
            <a:normAutofit/>
          </a:bodyPr>
          <a:lstStyle/>
          <a:p>
            <a:pPr algn="ctr">
              <a:buNone/>
            </a:pPr>
            <a:r>
              <a:rPr lang="ru-RU" dirty="0" smtClean="0">
                <a:latin typeface="Times New Roman" pitchFamily="18" charset="0"/>
                <a:cs typeface="Times New Roman" pitchFamily="18" charset="0"/>
              </a:rPr>
              <a:t>10-</a:t>
            </a:r>
            <a:r>
              <a:rPr lang="ru-RU" b="1" dirty="0" smtClean="0">
                <a:latin typeface="Times New Roman" pitchFamily="18" charset="0"/>
                <a:cs typeface="Times New Roman" pitchFamily="18" charset="0"/>
              </a:rPr>
              <a:t> Когда в истории России в особом почёте была метла?</a:t>
            </a:r>
            <a:endParaRPr lang="ru-RU" dirty="0">
              <a:latin typeface="Times New Roman" pitchFamily="18" charset="0"/>
              <a:cs typeface="Times New Roman" pitchFamily="18" charset="0"/>
            </a:endParaRPr>
          </a:p>
        </p:txBody>
      </p:sp>
      <p:sp>
        <p:nvSpPr>
          <p:cNvPr id="4" name="Содержимое 2"/>
          <p:cNvSpPr txBox="1">
            <a:spLocks/>
          </p:cNvSpPr>
          <p:nvPr/>
        </p:nvSpPr>
        <p:spPr>
          <a:xfrm>
            <a:off x="285720" y="2428868"/>
            <a:ext cx="8715436" cy="1928826"/>
          </a:xfrm>
          <a:prstGeom prst="rect">
            <a:avLst/>
          </a:prstGeom>
          <a:solidFill>
            <a:schemeClr val="accent6">
              <a:lumMod val="40000"/>
              <a:lumOff val="60000"/>
            </a:schemeClr>
          </a:solidFill>
        </p:spPr>
        <p:style>
          <a:lnRef idx="1">
            <a:schemeClr val="accent5"/>
          </a:lnRef>
          <a:fillRef idx="3">
            <a:schemeClr val="accent5"/>
          </a:fillRef>
          <a:effectRef idx="2">
            <a:schemeClr val="accent5"/>
          </a:effectRef>
          <a:fontRef idx="minor">
            <a:schemeClr val="lt1"/>
          </a:fontRef>
        </p:style>
        <p:txBody>
          <a:bodyPr vert="horz" lIns="91440" tIns="45720" rIns="91440" bIns="45720" rtlCol="0">
            <a:noAutofit/>
          </a:bodyPr>
          <a:lstStyle/>
          <a:p>
            <a:pPr marL="342900" lvl="0" indent="-342900" algn="ctr">
              <a:spcBef>
                <a:spcPct val="20000"/>
              </a:spcBef>
            </a:pPr>
            <a:r>
              <a:rPr kumimoji="0" lang="ru-RU" sz="3200" b="0" i="0" u="none" strike="noStrike" kern="1200" cap="none" spc="0" normalizeH="0" baseline="0" noProof="0" dirty="0" smtClean="0">
                <a:ln>
                  <a:noFill/>
                </a:ln>
                <a:solidFill>
                  <a:schemeClr val="tx1">
                    <a:lumMod val="85000"/>
                    <a:lumOff val="15000"/>
                  </a:schemeClr>
                </a:solidFill>
                <a:effectLst/>
                <a:uLnTx/>
                <a:uFillTx/>
                <a:latin typeface="Times New Roman" pitchFamily="18" charset="0"/>
                <a:cs typeface="Times New Roman" pitchFamily="18" charset="0"/>
              </a:rPr>
              <a:t>Ответ:</a:t>
            </a:r>
            <a:r>
              <a:rPr lang="ru-RU" sz="3200" dirty="0" smtClean="0">
                <a:solidFill>
                  <a:schemeClr val="tx1">
                    <a:lumMod val="85000"/>
                    <a:lumOff val="15000"/>
                  </a:schemeClr>
                </a:solidFill>
                <a:latin typeface="Times New Roman" pitchFamily="18" charset="0"/>
                <a:cs typeface="Times New Roman" pitchFamily="18" charset="0"/>
              </a:rPr>
              <a:t>Во времена опричнины. (Опричники привязывали к седлам своих лошадей метлы и собачьи головы-символы преданности царю. Метла - выметать измену).</a:t>
            </a:r>
            <a:endParaRPr kumimoji="0" lang="ru-RU" sz="3200" b="0" i="0" u="none" strike="noStrike" kern="1200" cap="none" spc="0" normalizeH="0" baseline="0" noProof="0" dirty="0">
              <a:ln>
                <a:noFill/>
              </a:ln>
              <a:solidFill>
                <a:schemeClr val="tx1">
                  <a:lumMod val="85000"/>
                  <a:lumOff val="15000"/>
                </a:schemeClr>
              </a:solidFill>
              <a:effectLst/>
              <a:uLnTx/>
              <a:uFillTx/>
              <a:latin typeface="Times New Roman" pitchFamily="18" charset="0"/>
              <a:cs typeface="Times New Roman" pitchFamily="18" charset="0"/>
            </a:endParaRPr>
          </a:p>
        </p:txBody>
      </p:sp>
      <p:pic>
        <p:nvPicPr>
          <p:cNvPr id="1026" name="Picture 2" descr="Метла ведьмы маленькая"/>
          <p:cNvPicPr>
            <a:picLocks noChangeAspect="1" noChangeArrowheads="1"/>
          </p:cNvPicPr>
          <p:nvPr/>
        </p:nvPicPr>
        <p:blipFill>
          <a:blip r:embed="rId2"/>
          <a:srcRect/>
          <a:stretch>
            <a:fillRect/>
          </a:stretch>
        </p:blipFill>
        <p:spPr bwMode="auto">
          <a:xfrm>
            <a:off x="5857884" y="4500570"/>
            <a:ext cx="3000396" cy="2125281"/>
          </a:xfrm>
          <a:prstGeom prst="rect">
            <a:avLst/>
          </a:prstGeom>
          <a:noFill/>
        </p:spPr>
      </p:pic>
      <p:pic>
        <p:nvPicPr>
          <p:cNvPr id="5" name="Picture 2" descr="Веселые картинки для детей. Обои для рабочего стола с персонажами мультфильмов и детских книг">
            <a:hlinkClick r:id="rId3" action="ppaction://hlinksldjump"/>
          </p:cNvPr>
          <p:cNvPicPr>
            <a:picLocks noChangeAspect="1" noChangeArrowheads="1"/>
          </p:cNvPicPr>
          <p:nvPr/>
        </p:nvPicPr>
        <p:blipFill>
          <a:blip r:embed="rId4" cstate="print"/>
          <a:srcRect/>
          <a:stretch>
            <a:fillRect/>
          </a:stretch>
        </p:blipFill>
        <p:spPr bwMode="auto">
          <a:xfrm>
            <a:off x="214282" y="5143512"/>
            <a:ext cx="1000132" cy="1528773"/>
          </a:xfrm>
          <a:prstGeom prst="rect">
            <a:avLst/>
          </a:prstGeom>
          <a:noFill/>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3057397179"/>
              </p:ext>
            </p:extLst>
          </p:nvPr>
        </p:nvGraphicFramePr>
        <p:xfrm>
          <a:off x="107504" y="836712"/>
          <a:ext cx="8856983" cy="4889258"/>
        </p:xfrm>
        <a:graphic>
          <a:graphicData uri="http://schemas.openxmlformats.org/drawingml/2006/table">
            <a:tbl>
              <a:tblPr firstRow="1" bandRow="1">
                <a:tableStyleId>{073A0DAA-6AF3-43AB-8588-CEC1D06C72B9}</a:tableStyleId>
              </a:tblPr>
              <a:tblGrid>
                <a:gridCol w="1728192">
                  <a:extLst>
                    <a:ext uri="{9D8B030D-6E8A-4147-A177-3AD203B41FA5}">
                      <a16:colId xmlns:a16="http://schemas.microsoft.com/office/drawing/2014/main" val="20000"/>
                    </a:ext>
                  </a:extLst>
                </a:gridCol>
                <a:gridCol w="864096">
                  <a:extLst>
                    <a:ext uri="{9D8B030D-6E8A-4147-A177-3AD203B41FA5}">
                      <a16:colId xmlns:a16="http://schemas.microsoft.com/office/drawing/2014/main" val="20001"/>
                    </a:ext>
                  </a:extLst>
                </a:gridCol>
                <a:gridCol w="1040458">
                  <a:extLst>
                    <a:ext uri="{9D8B030D-6E8A-4147-A177-3AD203B41FA5}">
                      <a16:colId xmlns:a16="http://schemas.microsoft.com/office/drawing/2014/main" val="20002"/>
                    </a:ext>
                  </a:extLst>
                </a:gridCol>
                <a:gridCol w="1089831">
                  <a:extLst>
                    <a:ext uri="{9D8B030D-6E8A-4147-A177-3AD203B41FA5}">
                      <a16:colId xmlns:a16="http://schemas.microsoft.com/office/drawing/2014/main" val="20003"/>
                    </a:ext>
                  </a:extLst>
                </a:gridCol>
                <a:gridCol w="1089831">
                  <a:extLst>
                    <a:ext uri="{9D8B030D-6E8A-4147-A177-3AD203B41FA5}">
                      <a16:colId xmlns:a16="http://schemas.microsoft.com/office/drawing/2014/main" val="20004"/>
                    </a:ext>
                  </a:extLst>
                </a:gridCol>
                <a:gridCol w="830329">
                  <a:extLst>
                    <a:ext uri="{9D8B030D-6E8A-4147-A177-3AD203B41FA5}">
                      <a16:colId xmlns:a16="http://schemas.microsoft.com/office/drawing/2014/main" val="20005"/>
                    </a:ext>
                  </a:extLst>
                </a:gridCol>
                <a:gridCol w="1107123">
                  <a:extLst>
                    <a:ext uri="{9D8B030D-6E8A-4147-A177-3AD203B41FA5}">
                      <a16:colId xmlns:a16="http://schemas.microsoft.com/office/drawing/2014/main" val="20006"/>
                    </a:ext>
                  </a:extLst>
                </a:gridCol>
                <a:gridCol w="1107123">
                  <a:extLst>
                    <a:ext uri="{9D8B030D-6E8A-4147-A177-3AD203B41FA5}">
                      <a16:colId xmlns:a16="http://schemas.microsoft.com/office/drawing/2014/main" val="20007"/>
                    </a:ext>
                  </a:extLst>
                </a:gridCol>
              </a:tblGrid>
              <a:tr h="1547241">
                <a:tc>
                  <a:txBody>
                    <a:bodyPr/>
                    <a:lstStyle/>
                    <a:p>
                      <a:pPr algn="ctr"/>
                      <a:r>
                        <a:rPr lang="ru-RU" sz="2400" dirty="0" smtClean="0"/>
                        <a:t>Иван</a:t>
                      </a:r>
                      <a:r>
                        <a:rPr lang="ru-RU" sz="2400" baseline="0" dirty="0" smtClean="0"/>
                        <a:t> Грозный- первый русский царь</a:t>
                      </a:r>
                      <a:endParaRPr lang="ru-RU" sz="2400" b="1" dirty="0" smtClean="0">
                        <a:solidFill>
                          <a:schemeClr val="tx1">
                            <a:lumMod val="95000"/>
                            <a:lumOff val="5000"/>
                          </a:schemeClr>
                        </a:solidFill>
                        <a:latin typeface="Times New Roman" pitchFamily="18" charset="0"/>
                        <a:cs typeface="Times New Roman" pitchFamily="18" charset="0"/>
                      </a:endParaRPr>
                    </a:p>
                  </a:txBody>
                  <a:tcPr/>
                </a:tc>
                <a:tc>
                  <a:txBody>
                    <a:bodyPr/>
                    <a:lstStyle/>
                    <a:p>
                      <a:pPr algn="ctr"/>
                      <a:endParaRPr lang="ru-RU" sz="3200" dirty="0" smtClean="0"/>
                    </a:p>
                    <a:p>
                      <a:pPr algn="ctr"/>
                      <a:r>
                        <a:rPr lang="ru-RU" sz="3200" dirty="0" smtClean="0">
                          <a:hlinkClick r:id="rId2" action="ppaction://hlinksldjump"/>
                        </a:rPr>
                        <a:t>10</a:t>
                      </a:r>
                      <a:endParaRPr lang="ru-RU" sz="3200" b="1" dirty="0">
                        <a:solidFill>
                          <a:schemeClr val="tx1">
                            <a:lumMod val="95000"/>
                            <a:lumOff val="5000"/>
                          </a:schemeClr>
                        </a:solidFill>
                        <a:latin typeface="Times New Roman" pitchFamily="18" charset="0"/>
                        <a:cs typeface="Times New Roman" pitchFamily="18" charset="0"/>
                      </a:endParaRPr>
                    </a:p>
                  </a:txBody>
                  <a:tcPr/>
                </a:tc>
                <a:tc>
                  <a:txBody>
                    <a:bodyPr/>
                    <a:lstStyle/>
                    <a:p>
                      <a:pPr algn="ctr"/>
                      <a:endParaRPr lang="ru-RU" sz="3200" dirty="0" smtClean="0"/>
                    </a:p>
                    <a:p>
                      <a:pPr algn="ctr"/>
                      <a:r>
                        <a:rPr lang="ru-RU" sz="3200" dirty="0" smtClean="0">
                          <a:hlinkClick r:id="rId3" action="ppaction://hlinksldjump"/>
                        </a:rPr>
                        <a:t>20</a:t>
                      </a:r>
                      <a:endParaRPr lang="ru-RU" sz="3200" b="1" dirty="0">
                        <a:solidFill>
                          <a:schemeClr val="tx1">
                            <a:lumMod val="95000"/>
                            <a:lumOff val="5000"/>
                          </a:schemeClr>
                        </a:solidFill>
                        <a:latin typeface="Times New Roman" pitchFamily="18" charset="0"/>
                        <a:cs typeface="Times New Roman" pitchFamily="18" charset="0"/>
                      </a:endParaRPr>
                    </a:p>
                  </a:txBody>
                  <a:tcPr/>
                </a:tc>
                <a:tc>
                  <a:txBody>
                    <a:bodyPr/>
                    <a:lstStyle/>
                    <a:p>
                      <a:pPr algn="ctr"/>
                      <a:endParaRPr lang="ru-RU" sz="3200" dirty="0" smtClean="0"/>
                    </a:p>
                    <a:p>
                      <a:pPr algn="ctr"/>
                      <a:r>
                        <a:rPr lang="ru-RU" sz="3200" dirty="0" smtClean="0">
                          <a:hlinkClick r:id="rId4" action="ppaction://hlinksldjump"/>
                        </a:rPr>
                        <a:t>30</a:t>
                      </a:r>
                      <a:endParaRPr lang="ru-RU" sz="3200" b="1" dirty="0">
                        <a:solidFill>
                          <a:schemeClr val="tx1">
                            <a:lumMod val="95000"/>
                            <a:lumOff val="5000"/>
                          </a:schemeClr>
                        </a:solidFill>
                        <a:latin typeface="Times New Roman" pitchFamily="18" charset="0"/>
                        <a:cs typeface="Times New Roman" pitchFamily="18" charset="0"/>
                      </a:endParaRPr>
                    </a:p>
                  </a:txBody>
                  <a:tcPr/>
                </a:tc>
                <a:tc>
                  <a:txBody>
                    <a:bodyPr/>
                    <a:lstStyle/>
                    <a:p>
                      <a:pPr algn="ctr"/>
                      <a:endParaRPr lang="ru-RU" sz="3200" dirty="0" smtClean="0"/>
                    </a:p>
                    <a:p>
                      <a:pPr algn="ctr"/>
                      <a:r>
                        <a:rPr lang="ru-RU" sz="3200" dirty="0" smtClean="0">
                          <a:hlinkClick r:id="rId5" action="ppaction://hlinksldjump"/>
                        </a:rPr>
                        <a:t>40</a:t>
                      </a:r>
                      <a:endParaRPr lang="ru-RU" sz="3200" b="1" dirty="0">
                        <a:solidFill>
                          <a:schemeClr val="tx1">
                            <a:lumMod val="95000"/>
                            <a:lumOff val="5000"/>
                          </a:schemeClr>
                        </a:solidFill>
                        <a:latin typeface="Times New Roman" pitchFamily="18" charset="0"/>
                        <a:cs typeface="Times New Roman" pitchFamily="18" charset="0"/>
                      </a:endParaRPr>
                    </a:p>
                  </a:txBody>
                  <a:tcPr/>
                </a:tc>
                <a:tc>
                  <a:txBody>
                    <a:bodyPr/>
                    <a:lstStyle/>
                    <a:p>
                      <a:pPr algn="ctr"/>
                      <a:endParaRPr lang="ru-RU" sz="3200" dirty="0" smtClean="0"/>
                    </a:p>
                    <a:p>
                      <a:pPr algn="ctr"/>
                      <a:r>
                        <a:rPr lang="ru-RU" sz="3200" dirty="0" smtClean="0">
                          <a:hlinkClick r:id="rId6" action="ppaction://hlinksldjump"/>
                        </a:rPr>
                        <a:t>50</a:t>
                      </a:r>
                      <a:endParaRPr lang="ru-RU" sz="3200" b="1" dirty="0">
                        <a:solidFill>
                          <a:schemeClr val="tx1">
                            <a:lumMod val="95000"/>
                            <a:lumOff val="5000"/>
                          </a:schemeClr>
                        </a:solidFill>
                        <a:latin typeface="Times New Roman" pitchFamily="18" charset="0"/>
                        <a:cs typeface="Times New Roman" pitchFamily="18" charset="0"/>
                      </a:endParaRPr>
                    </a:p>
                  </a:txBody>
                  <a:tcPr/>
                </a:tc>
                <a:tc>
                  <a:txBody>
                    <a:bodyPr/>
                    <a:lstStyle/>
                    <a:p>
                      <a:pPr algn="ctr"/>
                      <a:endParaRPr lang="ru-RU" sz="3200" dirty="0" smtClean="0"/>
                    </a:p>
                    <a:p>
                      <a:pPr algn="ctr"/>
                      <a:r>
                        <a:rPr lang="ru-RU" sz="3200" dirty="0" smtClean="0">
                          <a:hlinkClick r:id="rId7" action="ppaction://hlinksldjump"/>
                        </a:rPr>
                        <a:t>60</a:t>
                      </a:r>
                      <a:endParaRPr lang="ru-RU" sz="3200" b="1" dirty="0">
                        <a:solidFill>
                          <a:schemeClr val="tx1">
                            <a:lumMod val="95000"/>
                            <a:lumOff val="5000"/>
                          </a:schemeClr>
                        </a:solidFill>
                        <a:latin typeface="Times New Roman" pitchFamily="18" charset="0"/>
                        <a:cs typeface="Times New Roman" pitchFamily="18" charset="0"/>
                      </a:endParaRPr>
                    </a:p>
                  </a:txBody>
                  <a:tcPr/>
                </a:tc>
                <a:tc>
                  <a:txBody>
                    <a:bodyPr/>
                    <a:lstStyle/>
                    <a:p>
                      <a:pPr algn="ctr"/>
                      <a:endParaRPr lang="ru-RU" sz="3200" b="1" dirty="0" smtClean="0">
                        <a:solidFill>
                          <a:schemeClr val="tx1">
                            <a:lumMod val="95000"/>
                            <a:lumOff val="5000"/>
                          </a:schemeClr>
                        </a:solidFill>
                        <a:latin typeface="Times New Roman" pitchFamily="18" charset="0"/>
                        <a:cs typeface="Times New Roman" pitchFamily="18" charset="0"/>
                      </a:endParaRPr>
                    </a:p>
                    <a:p>
                      <a:pPr algn="ctr"/>
                      <a:r>
                        <a:rPr lang="ru-RU" sz="3200" b="1" dirty="0" smtClean="0">
                          <a:solidFill>
                            <a:schemeClr val="tx1">
                              <a:lumMod val="95000"/>
                              <a:lumOff val="5000"/>
                            </a:schemeClr>
                          </a:solidFill>
                          <a:latin typeface="Times New Roman" pitchFamily="18" charset="0"/>
                          <a:cs typeface="Times New Roman" pitchFamily="18" charset="0"/>
                          <a:hlinkClick r:id="rId8" action="ppaction://hlinksldjump"/>
                        </a:rPr>
                        <a:t>70</a:t>
                      </a:r>
                      <a:endParaRPr lang="ru-RU" sz="3200" b="1" dirty="0">
                        <a:solidFill>
                          <a:schemeClr val="tx1">
                            <a:lumMod val="95000"/>
                            <a:lumOff val="5000"/>
                          </a:schemeClr>
                        </a:solidFill>
                        <a:latin typeface="Times New Roman" pitchFamily="18" charset="0"/>
                        <a:cs typeface="Times New Roman" pitchFamily="18" charset="0"/>
                      </a:endParaRPr>
                    </a:p>
                  </a:txBody>
                  <a:tcPr/>
                </a:tc>
                <a:extLst>
                  <a:ext uri="{0D108BD9-81ED-4DB2-BD59-A6C34878D82A}">
                    <a16:rowId xmlns:a16="http://schemas.microsoft.com/office/drawing/2014/main" val="10000"/>
                  </a:ext>
                </a:extLst>
              </a:tr>
              <a:tr h="1484509">
                <a:tc>
                  <a:txBody>
                    <a:bodyPr/>
                    <a:lstStyle/>
                    <a:p>
                      <a:pPr algn="ctr"/>
                      <a:endParaRPr lang="ru-RU" sz="2400" dirty="0" smtClean="0"/>
                    </a:p>
                    <a:p>
                      <a:pPr algn="ctr"/>
                      <a:r>
                        <a:rPr lang="ru-RU" sz="2400" dirty="0" smtClean="0"/>
                        <a:t>Внешняя</a:t>
                      </a:r>
                      <a:r>
                        <a:rPr lang="ru-RU" sz="2400" baseline="0" dirty="0" smtClean="0"/>
                        <a:t> политика</a:t>
                      </a:r>
                      <a:endParaRPr lang="ru-RU" sz="2400" b="1" dirty="0">
                        <a:solidFill>
                          <a:srgbClr val="FF0000"/>
                        </a:solidFill>
                        <a:latin typeface="Times New Roman" pitchFamily="18" charset="0"/>
                        <a:cs typeface="Times New Roman" pitchFamily="18" charset="0"/>
                      </a:endParaRPr>
                    </a:p>
                  </a:txBody>
                  <a:tcPr/>
                </a:tc>
                <a:tc>
                  <a:txBody>
                    <a:bodyPr/>
                    <a:lstStyle/>
                    <a:p>
                      <a:pPr algn="ctr"/>
                      <a:endParaRPr lang="ru-RU" sz="3200" dirty="0" smtClean="0"/>
                    </a:p>
                    <a:p>
                      <a:pPr algn="ctr"/>
                      <a:r>
                        <a:rPr lang="ru-RU" sz="3200" dirty="0" smtClean="0">
                          <a:hlinkClick r:id="rId9" action="ppaction://hlinksldjump"/>
                        </a:rPr>
                        <a:t>10</a:t>
                      </a:r>
                      <a:endParaRPr lang="ru-RU" sz="3200" b="1" dirty="0">
                        <a:solidFill>
                          <a:srgbClr val="FF0000"/>
                        </a:solidFill>
                        <a:latin typeface="Times New Roman" pitchFamily="18" charset="0"/>
                        <a:cs typeface="Times New Roman" pitchFamily="18" charset="0"/>
                      </a:endParaRPr>
                    </a:p>
                  </a:txBody>
                  <a:tcPr/>
                </a:tc>
                <a:tc>
                  <a:txBody>
                    <a:bodyPr/>
                    <a:lstStyle/>
                    <a:p>
                      <a:pPr algn="ctr"/>
                      <a:endParaRPr lang="ru-RU" sz="3200" dirty="0" smtClean="0"/>
                    </a:p>
                    <a:p>
                      <a:pPr algn="ctr"/>
                      <a:r>
                        <a:rPr lang="ru-RU" sz="3200" dirty="0" smtClean="0">
                          <a:hlinkClick r:id="rId10" action="ppaction://hlinksldjump"/>
                        </a:rPr>
                        <a:t>20</a:t>
                      </a:r>
                      <a:endParaRPr lang="ru-RU" sz="3200" b="1" dirty="0">
                        <a:solidFill>
                          <a:srgbClr val="FF0000"/>
                        </a:solidFill>
                        <a:latin typeface="Times New Roman" pitchFamily="18" charset="0"/>
                        <a:cs typeface="Times New Roman" pitchFamily="18" charset="0"/>
                      </a:endParaRPr>
                    </a:p>
                  </a:txBody>
                  <a:tcPr/>
                </a:tc>
                <a:tc>
                  <a:txBody>
                    <a:bodyPr/>
                    <a:lstStyle/>
                    <a:p>
                      <a:pPr algn="ctr"/>
                      <a:endParaRPr lang="ru-RU" sz="3200" dirty="0" smtClean="0"/>
                    </a:p>
                    <a:p>
                      <a:pPr algn="ctr"/>
                      <a:r>
                        <a:rPr lang="ru-RU" sz="3200" dirty="0" smtClean="0">
                          <a:hlinkClick r:id="rId11" action="ppaction://hlinksldjump"/>
                        </a:rPr>
                        <a:t>30</a:t>
                      </a:r>
                      <a:endParaRPr lang="ru-RU" sz="3200" b="1" dirty="0">
                        <a:solidFill>
                          <a:srgbClr val="FF0000"/>
                        </a:solidFill>
                        <a:latin typeface="Times New Roman" pitchFamily="18" charset="0"/>
                        <a:cs typeface="Times New Roman" pitchFamily="18" charset="0"/>
                      </a:endParaRPr>
                    </a:p>
                  </a:txBody>
                  <a:tcPr/>
                </a:tc>
                <a:tc>
                  <a:txBody>
                    <a:bodyPr/>
                    <a:lstStyle/>
                    <a:p>
                      <a:pPr algn="ctr"/>
                      <a:endParaRPr lang="ru-RU" sz="3200" dirty="0" smtClean="0"/>
                    </a:p>
                    <a:p>
                      <a:pPr algn="ctr"/>
                      <a:r>
                        <a:rPr lang="ru-RU" sz="3200" dirty="0" smtClean="0">
                          <a:hlinkClick r:id="rId12" action="ppaction://hlinksldjump"/>
                        </a:rPr>
                        <a:t>40</a:t>
                      </a:r>
                      <a:endParaRPr lang="ru-RU" sz="3200" b="1" dirty="0">
                        <a:solidFill>
                          <a:srgbClr val="FF0000"/>
                        </a:solidFill>
                        <a:latin typeface="Times New Roman" pitchFamily="18" charset="0"/>
                        <a:cs typeface="Times New Roman" pitchFamily="18" charset="0"/>
                      </a:endParaRPr>
                    </a:p>
                  </a:txBody>
                  <a:tcPr/>
                </a:tc>
                <a:tc>
                  <a:txBody>
                    <a:bodyPr/>
                    <a:lstStyle/>
                    <a:p>
                      <a:pPr algn="ctr"/>
                      <a:endParaRPr lang="ru-RU" sz="3200" dirty="0" smtClean="0"/>
                    </a:p>
                    <a:p>
                      <a:pPr algn="ctr"/>
                      <a:r>
                        <a:rPr lang="ru-RU" sz="3200" dirty="0" smtClean="0">
                          <a:hlinkClick r:id="rId13" action="ppaction://hlinksldjump"/>
                        </a:rPr>
                        <a:t>50</a:t>
                      </a:r>
                      <a:endParaRPr lang="ru-RU" sz="3200" b="1" dirty="0">
                        <a:solidFill>
                          <a:srgbClr val="FF0000"/>
                        </a:solidFill>
                        <a:latin typeface="Times New Roman" pitchFamily="18" charset="0"/>
                        <a:cs typeface="Times New Roman" pitchFamily="18" charset="0"/>
                      </a:endParaRPr>
                    </a:p>
                  </a:txBody>
                  <a:tcPr/>
                </a:tc>
                <a:tc>
                  <a:txBody>
                    <a:bodyPr/>
                    <a:lstStyle/>
                    <a:p>
                      <a:pPr algn="ctr"/>
                      <a:endParaRPr lang="ru-RU" sz="3200" dirty="0" smtClean="0"/>
                    </a:p>
                    <a:p>
                      <a:pPr algn="ctr"/>
                      <a:r>
                        <a:rPr lang="ru-RU" sz="3200" dirty="0" smtClean="0">
                          <a:hlinkClick r:id="rId14" action="ppaction://hlinksldjump"/>
                        </a:rPr>
                        <a:t>60</a:t>
                      </a:r>
                      <a:endParaRPr lang="ru-RU" sz="3200" b="1" dirty="0">
                        <a:solidFill>
                          <a:srgbClr val="FF0000"/>
                        </a:solidFill>
                        <a:latin typeface="Times New Roman" pitchFamily="18" charset="0"/>
                        <a:cs typeface="Times New Roman" pitchFamily="18" charset="0"/>
                      </a:endParaRPr>
                    </a:p>
                  </a:txBody>
                  <a:tcPr/>
                </a:tc>
                <a:tc>
                  <a:txBody>
                    <a:bodyPr/>
                    <a:lstStyle/>
                    <a:p>
                      <a:pPr algn="ctr"/>
                      <a:endParaRPr lang="ru-RU" sz="3200" b="1" dirty="0">
                        <a:solidFill>
                          <a:srgbClr val="FF0000"/>
                        </a:solidFill>
                        <a:latin typeface="Times New Roman" pitchFamily="18" charset="0"/>
                        <a:cs typeface="Times New Roman" pitchFamily="18" charset="0"/>
                      </a:endParaRPr>
                    </a:p>
                  </a:txBody>
                  <a:tcPr/>
                </a:tc>
                <a:extLst>
                  <a:ext uri="{0D108BD9-81ED-4DB2-BD59-A6C34878D82A}">
                    <a16:rowId xmlns:a16="http://schemas.microsoft.com/office/drawing/2014/main" val="10001"/>
                  </a:ext>
                </a:extLst>
              </a:tr>
              <a:tr h="1484509">
                <a:tc>
                  <a:txBody>
                    <a:bodyPr/>
                    <a:lstStyle/>
                    <a:p>
                      <a:pPr algn="ctr"/>
                      <a:r>
                        <a:rPr lang="ru-RU" sz="2400" dirty="0" smtClean="0"/>
                        <a:t>Опричнина</a:t>
                      </a:r>
                      <a:endParaRPr lang="ru-RU" sz="2400" b="1" dirty="0">
                        <a:solidFill>
                          <a:srgbClr val="FF0000"/>
                        </a:solidFill>
                        <a:latin typeface="Times New Roman" pitchFamily="18" charset="0"/>
                        <a:cs typeface="Times New Roman" pitchFamily="18" charset="0"/>
                      </a:endParaRPr>
                    </a:p>
                  </a:txBody>
                  <a:tcPr/>
                </a:tc>
                <a:tc>
                  <a:txBody>
                    <a:bodyPr/>
                    <a:lstStyle/>
                    <a:p>
                      <a:pPr algn="ctr"/>
                      <a:endParaRPr lang="ru-RU" sz="3200" dirty="0" smtClean="0"/>
                    </a:p>
                    <a:p>
                      <a:pPr algn="ctr"/>
                      <a:r>
                        <a:rPr lang="ru-RU" sz="3200" dirty="0" smtClean="0">
                          <a:hlinkClick r:id="rId15" action="ppaction://hlinksldjump"/>
                        </a:rPr>
                        <a:t>10</a:t>
                      </a:r>
                      <a:endParaRPr lang="ru-RU" sz="3200" b="1" dirty="0">
                        <a:solidFill>
                          <a:srgbClr val="FF0000"/>
                        </a:solidFill>
                        <a:latin typeface="Times New Roman" pitchFamily="18" charset="0"/>
                        <a:cs typeface="Times New Roman" pitchFamily="18" charset="0"/>
                      </a:endParaRPr>
                    </a:p>
                  </a:txBody>
                  <a:tcPr/>
                </a:tc>
                <a:tc>
                  <a:txBody>
                    <a:bodyPr/>
                    <a:lstStyle/>
                    <a:p>
                      <a:pPr algn="ctr"/>
                      <a:endParaRPr lang="ru-RU" sz="3200" dirty="0" smtClean="0"/>
                    </a:p>
                    <a:p>
                      <a:pPr algn="ctr"/>
                      <a:r>
                        <a:rPr lang="ru-RU" sz="3200" dirty="0" smtClean="0">
                          <a:hlinkClick r:id="rId16" action="ppaction://hlinksldjump"/>
                        </a:rPr>
                        <a:t>20</a:t>
                      </a:r>
                      <a:endParaRPr lang="ru-RU" sz="3200" b="1" dirty="0">
                        <a:solidFill>
                          <a:srgbClr val="FF0000"/>
                        </a:solidFill>
                        <a:latin typeface="Times New Roman" pitchFamily="18" charset="0"/>
                        <a:cs typeface="Times New Roman" pitchFamily="18" charset="0"/>
                      </a:endParaRPr>
                    </a:p>
                  </a:txBody>
                  <a:tcPr/>
                </a:tc>
                <a:tc>
                  <a:txBody>
                    <a:bodyPr/>
                    <a:lstStyle/>
                    <a:p>
                      <a:pPr algn="ctr"/>
                      <a:endParaRPr lang="ru-RU" sz="3200" dirty="0" smtClean="0"/>
                    </a:p>
                    <a:p>
                      <a:pPr algn="ctr"/>
                      <a:r>
                        <a:rPr lang="ru-RU" sz="3200" dirty="0" smtClean="0">
                          <a:hlinkClick r:id="rId17" action="ppaction://hlinksldjump"/>
                        </a:rPr>
                        <a:t>30</a:t>
                      </a:r>
                      <a:endParaRPr lang="ru-RU" sz="3200" b="1" dirty="0">
                        <a:solidFill>
                          <a:srgbClr val="FF0000"/>
                        </a:solidFill>
                        <a:latin typeface="Times New Roman" pitchFamily="18" charset="0"/>
                        <a:cs typeface="Times New Roman" pitchFamily="18" charset="0"/>
                      </a:endParaRPr>
                    </a:p>
                  </a:txBody>
                  <a:tcPr/>
                </a:tc>
                <a:tc>
                  <a:txBody>
                    <a:bodyPr/>
                    <a:lstStyle/>
                    <a:p>
                      <a:pPr algn="ctr"/>
                      <a:endParaRPr lang="ru-RU" sz="3200" dirty="0" smtClean="0"/>
                    </a:p>
                    <a:p>
                      <a:pPr algn="ctr"/>
                      <a:r>
                        <a:rPr lang="ru-RU" sz="3200" dirty="0" smtClean="0">
                          <a:hlinkClick r:id="rId18" action="ppaction://hlinksldjump"/>
                        </a:rPr>
                        <a:t>40</a:t>
                      </a:r>
                      <a:endParaRPr lang="ru-RU" sz="3200" b="1" dirty="0">
                        <a:solidFill>
                          <a:srgbClr val="FF0000"/>
                        </a:solidFill>
                        <a:latin typeface="Times New Roman" pitchFamily="18" charset="0"/>
                        <a:cs typeface="Times New Roman" pitchFamily="18" charset="0"/>
                      </a:endParaRPr>
                    </a:p>
                  </a:txBody>
                  <a:tcPr/>
                </a:tc>
                <a:tc>
                  <a:txBody>
                    <a:bodyPr/>
                    <a:lstStyle/>
                    <a:p>
                      <a:pPr algn="ctr"/>
                      <a:endParaRPr lang="ru-RU" sz="3200" dirty="0" smtClean="0"/>
                    </a:p>
                    <a:p>
                      <a:pPr algn="ctr"/>
                      <a:r>
                        <a:rPr lang="ru-RU" sz="3200" dirty="0" smtClean="0">
                          <a:hlinkClick r:id="rId14" action="ppaction://hlinksldjump"/>
                        </a:rPr>
                        <a:t>50</a:t>
                      </a:r>
                      <a:endParaRPr lang="ru-RU" sz="3200" b="1" dirty="0">
                        <a:solidFill>
                          <a:srgbClr val="FF0000"/>
                        </a:solidFill>
                        <a:latin typeface="Times New Roman" pitchFamily="18" charset="0"/>
                        <a:cs typeface="Times New Roman" pitchFamily="18" charset="0"/>
                      </a:endParaRPr>
                    </a:p>
                  </a:txBody>
                  <a:tcPr/>
                </a:tc>
                <a:tc>
                  <a:txBody>
                    <a:bodyPr/>
                    <a:lstStyle/>
                    <a:p>
                      <a:pPr algn="ctr"/>
                      <a:endParaRPr lang="ru-RU" sz="3200" dirty="0" smtClean="0"/>
                    </a:p>
                    <a:p>
                      <a:pPr algn="ctr"/>
                      <a:r>
                        <a:rPr lang="ru-RU" sz="3200" dirty="0" smtClean="0">
                          <a:hlinkClick r:id="rId19" action="ppaction://hlinksldjump"/>
                        </a:rPr>
                        <a:t>60</a:t>
                      </a:r>
                      <a:endParaRPr lang="ru-RU" sz="3200" b="1" dirty="0">
                        <a:solidFill>
                          <a:srgbClr val="FF0000"/>
                        </a:solidFill>
                        <a:latin typeface="Times New Roman" pitchFamily="18" charset="0"/>
                        <a:cs typeface="Times New Roman" pitchFamily="18" charset="0"/>
                      </a:endParaRPr>
                    </a:p>
                  </a:txBody>
                  <a:tcPr/>
                </a:tc>
                <a:tc>
                  <a:txBody>
                    <a:bodyPr/>
                    <a:lstStyle/>
                    <a:p>
                      <a:pPr algn="ctr"/>
                      <a:endParaRPr lang="ru-RU" sz="3200" b="1" dirty="0">
                        <a:solidFill>
                          <a:srgbClr val="FF0000"/>
                        </a:solidFill>
                        <a:latin typeface="Times New Roman" pitchFamily="18" charset="0"/>
                        <a:cs typeface="Times New Roman" pitchFamily="18" charset="0"/>
                      </a:endParaRPr>
                    </a:p>
                  </a:txBody>
                  <a:tcPr/>
                </a:tc>
                <a:extLst>
                  <a:ext uri="{0D108BD9-81ED-4DB2-BD59-A6C34878D82A}">
                    <a16:rowId xmlns:a16="http://schemas.microsoft.com/office/drawing/2014/main" val="10002"/>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600201"/>
            <a:ext cx="8229600" cy="2043114"/>
          </a:xfrm>
        </p:spPr>
        <p:style>
          <a:lnRef idx="1">
            <a:schemeClr val="accent3"/>
          </a:lnRef>
          <a:fillRef idx="3">
            <a:schemeClr val="accent3"/>
          </a:fillRef>
          <a:effectRef idx="2">
            <a:schemeClr val="accent3"/>
          </a:effectRef>
          <a:fontRef idx="minor">
            <a:schemeClr val="lt1"/>
          </a:fontRef>
        </p:style>
        <p:txBody>
          <a:bodyPr/>
          <a:lstStyle/>
          <a:p>
            <a:pPr algn="ctr">
              <a:buNone/>
            </a:pPr>
            <a:r>
              <a:rPr lang="ru-RU" b="1" dirty="0" smtClean="0">
                <a:solidFill>
                  <a:schemeClr val="tx1">
                    <a:lumMod val="85000"/>
                    <a:lumOff val="15000"/>
                  </a:schemeClr>
                </a:solidFill>
                <a:latin typeface="Times New Roman" pitchFamily="18" charset="0"/>
                <a:cs typeface="Times New Roman" pitchFamily="18" charset="0"/>
              </a:rPr>
              <a:t>20- Митрополит, потребовавший от Ивана Грозного отмены опричнины?</a:t>
            </a:r>
            <a:endParaRPr lang="ru-RU" b="1" dirty="0">
              <a:solidFill>
                <a:schemeClr val="tx1">
                  <a:lumMod val="85000"/>
                  <a:lumOff val="15000"/>
                </a:schemeClr>
              </a:solidFill>
              <a:latin typeface="Times New Roman" pitchFamily="18" charset="0"/>
              <a:cs typeface="Times New Roman" pitchFamily="18" charset="0"/>
            </a:endParaRPr>
          </a:p>
        </p:txBody>
      </p:sp>
    </p:spTree>
  </p:cSld>
  <p:clrMapOvr>
    <a:masterClrMapping/>
  </p:clrMapOvr>
  <p:transition spd="slow">
    <p:split orient="vert"/>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357166"/>
            <a:ext cx="8229600" cy="2043114"/>
          </a:xfrm>
        </p:spPr>
        <p:style>
          <a:lnRef idx="1">
            <a:schemeClr val="accent3"/>
          </a:lnRef>
          <a:fillRef idx="3">
            <a:schemeClr val="accent3"/>
          </a:fillRef>
          <a:effectRef idx="2">
            <a:schemeClr val="accent3"/>
          </a:effectRef>
          <a:fontRef idx="minor">
            <a:schemeClr val="lt1"/>
          </a:fontRef>
        </p:style>
        <p:txBody>
          <a:bodyPr/>
          <a:lstStyle/>
          <a:p>
            <a:pPr algn="ctr">
              <a:buNone/>
            </a:pPr>
            <a:r>
              <a:rPr lang="ru-RU" b="1" dirty="0" smtClean="0">
                <a:solidFill>
                  <a:schemeClr val="tx1">
                    <a:lumMod val="85000"/>
                    <a:lumOff val="15000"/>
                  </a:schemeClr>
                </a:solidFill>
                <a:latin typeface="Times New Roman" pitchFamily="18" charset="0"/>
                <a:cs typeface="Times New Roman" pitchFamily="18" charset="0"/>
              </a:rPr>
              <a:t>20- Митрополит, потребовавший от Ивана Грозного отмены опричнины?</a:t>
            </a:r>
            <a:endParaRPr lang="ru-RU" b="1" dirty="0">
              <a:solidFill>
                <a:schemeClr val="tx1">
                  <a:lumMod val="85000"/>
                  <a:lumOff val="15000"/>
                </a:schemeClr>
              </a:solidFill>
              <a:latin typeface="Times New Roman" pitchFamily="18" charset="0"/>
              <a:cs typeface="Times New Roman" pitchFamily="18" charset="0"/>
            </a:endParaRPr>
          </a:p>
        </p:txBody>
      </p:sp>
      <p:sp>
        <p:nvSpPr>
          <p:cNvPr id="4" name="Содержимое 2"/>
          <p:cNvSpPr txBox="1">
            <a:spLocks/>
          </p:cNvSpPr>
          <p:nvPr/>
        </p:nvSpPr>
        <p:spPr>
          <a:xfrm>
            <a:off x="214282" y="2714620"/>
            <a:ext cx="4943452" cy="2043114"/>
          </a:xfrm>
          <a:prstGeom prst="rect">
            <a:avLst/>
          </a:prstGeom>
        </p:spPr>
        <p:style>
          <a:lnRef idx="1">
            <a:schemeClr val="accent3"/>
          </a:lnRef>
          <a:fillRef idx="3">
            <a:schemeClr val="accent3"/>
          </a:fillRef>
          <a:effectRef idx="2">
            <a:schemeClr val="accent3"/>
          </a:effectRef>
          <a:fontRef idx="minor">
            <a:schemeClr val="lt1"/>
          </a:fontRef>
        </p:style>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3200" b="1" i="0" u="none" strike="noStrike" kern="1200" cap="none" spc="0" normalizeH="0" baseline="0" noProof="0" dirty="0" smtClean="0">
                <a:ln>
                  <a:noFill/>
                </a:ln>
                <a:solidFill>
                  <a:schemeClr val="tx1">
                    <a:lumMod val="85000"/>
                    <a:lumOff val="15000"/>
                  </a:schemeClr>
                </a:solidFill>
                <a:effectLst/>
                <a:uLnTx/>
                <a:uFillTx/>
                <a:latin typeface="Times New Roman" pitchFamily="18" charset="0"/>
                <a:ea typeface="+mn-ea"/>
                <a:cs typeface="Times New Roman" pitchFamily="18" charset="0"/>
              </a:rPr>
              <a:t>Ответ:</a:t>
            </a:r>
            <a:r>
              <a:rPr kumimoji="0" lang="ru-RU" sz="3200" b="1" i="0" u="none" strike="noStrike" kern="1200" cap="none" spc="0" normalizeH="0" noProof="0" dirty="0" smtClean="0">
                <a:ln>
                  <a:noFill/>
                </a:ln>
                <a:solidFill>
                  <a:schemeClr val="tx1">
                    <a:lumMod val="85000"/>
                    <a:lumOff val="15000"/>
                  </a:schemeClr>
                </a:solidFill>
                <a:effectLst/>
                <a:uLnTx/>
                <a:uFillTx/>
                <a:latin typeface="Times New Roman" pitchFamily="18" charset="0"/>
                <a:ea typeface="+mn-ea"/>
                <a:cs typeface="Times New Roman" pitchFamily="18" charset="0"/>
              </a:rPr>
              <a:t> Митрополит Филипп</a:t>
            </a:r>
            <a:endParaRPr kumimoji="0" lang="ru-RU" sz="3200" b="1" i="0" u="none" strike="noStrike" kern="1200" cap="none" spc="0" normalizeH="0" baseline="0" noProof="0" dirty="0">
              <a:ln>
                <a:noFill/>
              </a:ln>
              <a:solidFill>
                <a:schemeClr val="tx1">
                  <a:lumMod val="85000"/>
                  <a:lumOff val="15000"/>
                </a:schemeClr>
              </a:solidFill>
              <a:effectLst/>
              <a:uLnTx/>
              <a:uFillTx/>
              <a:latin typeface="Times New Roman" pitchFamily="18" charset="0"/>
              <a:ea typeface="+mn-ea"/>
              <a:cs typeface="Times New Roman" pitchFamily="18" charset="0"/>
            </a:endParaRPr>
          </a:p>
        </p:txBody>
      </p:sp>
      <p:pic>
        <p:nvPicPr>
          <p:cNvPr id="53250" name="Picture 2" descr="Philip Metropolitan of Moscow (icon).jpg"/>
          <p:cNvPicPr>
            <a:picLocks noChangeAspect="1" noChangeArrowheads="1"/>
          </p:cNvPicPr>
          <p:nvPr/>
        </p:nvPicPr>
        <p:blipFill>
          <a:blip r:embed="rId2"/>
          <a:srcRect/>
          <a:stretch>
            <a:fillRect/>
          </a:stretch>
        </p:blipFill>
        <p:spPr bwMode="auto">
          <a:xfrm>
            <a:off x="5786446" y="2500306"/>
            <a:ext cx="2667000" cy="3867150"/>
          </a:xfrm>
          <a:prstGeom prst="rect">
            <a:avLst/>
          </a:prstGeom>
          <a:noFill/>
        </p:spPr>
      </p:pic>
      <p:sp>
        <p:nvSpPr>
          <p:cNvPr id="5" name="Прямоугольник 4"/>
          <p:cNvSpPr/>
          <p:nvPr/>
        </p:nvSpPr>
        <p:spPr>
          <a:xfrm>
            <a:off x="4817816" y="6286520"/>
            <a:ext cx="4326184" cy="369332"/>
          </a:xfrm>
          <a:prstGeom prst="rect">
            <a:avLst/>
          </a:prstGeom>
        </p:spPr>
        <p:txBody>
          <a:bodyPr wrap="none">
            <a:spAutoFit/>
          </a:bodyPr>
          <a:lstStyle/>
          <a:p>
            <a:r>
              <a:rPr lang="ru-RU" i="1" dirty="0" smtClean="0"/>
              <a:t>икона работы </a:t>
            </a:r>
            <a:r>
              <a:rPr lang="ru-RU" i="1" dirty="0" err="1" smtClean="0"/>
              <a:t>Симона</a:t>
            </a:r>
            <a:r>
              <a:rPr lang="ru-RU" i="1" dirty="0" smtClean="0"/>
              <a:t> Ушакова, </a:t>
            </a:r>
            <a:r>
              <a:rPr lang="ru-RU" i="1" u="sng" dirty="0" smtClean="0"/>
              <a:t>1653 год</a:t>
            </a:r>
            <a:endParaRPr lang="ru-RU" dirty="0"/>
          </a:p>
        </p:txBody>
      </p:sp>
      <p:pic>
        <p:nvPicPr>
          <p:cNvPr id="6" name="Picture 2" descr="Веселые картинки для детей. Обои для рабочего стола с персонажами мультфильмов и детских книг">
            <a:hlinkClick r:id="rId3" action="ppaction://hlinksldjump"/>
          </p:cNvPr>
          <p:cNvPicPr>
            <a:picLocks noChangeAspect="1" noChangeArrowheads="1"/>
          </p:cNvPicPr>
          <p:nvPr/>
        </p:nvPicPr>
        <p:blipFill>
          <a:blip r:embed="rId4" cstate="print"/>
          <a:srcRect/>
          <a:stretch>
            <a:fillRect/>
          </a:stretch>
        </p:blipFill>
        <p:spPr bwMode="auto">
          <a:xfrm>
            <a:off x="214282" y="5143512"/>
            <a:ext cx="1000132" cy="1528773"/>
          </a:xfrm>
          <a:prstGeom prst="rect">
            <a:avLst/>
          </a:prstGeom>
          <a:noFill/>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42910" y="428604"/>
            <a:ext cx="8229600" cy="1757362"/>
          </a:xfrm>
        </p:spPr>
        <p:style>
          <a:lnRef idx="1">
            <a:schemeClr val="accent2"/>
          </a:lnRef>
          <a:fillRef idx="2">
            <a:schemeClr val="accent2"/>
          </a:fillRef>
          <a:effectRef idx="1">
            <a:schemeClr val="accent2"/>
          </a:effectRef>
          <a:fontRef idx="minor">
            <a:schemeClr val="dk1"/>
          </a:fontRef>
        </p:style>
        <p:txBody>
          <a:bodyPr/>
          <a:lstStyle/>
          <a:p>
            <a:pPr algn="ctr">
              <a:buNone/>
            </a:pPr>
            <a:r>
              <a:rPr lang="ru-RU" b="1" u="sng" dirty="0" smtClean="0">
                <a:latin typeface="Times New Roman" pitchFamily="18" charset="0"/>
                <a:cs typeface="Times New Roman" pitchFamily="18" charset="0"/>
              </a:rPr>
              <a:t>30</a:t>
            </a:r>
            <a:r>
              <a:rPr lang="ru-RU" dirty="0" smtClean="0">
                <a:latin typeface="Times New Roman" pitchFamily="18" charset="0"/>
                <a:cs typeface="Times New Roman" pitchFamily="18" charset="0"/>
              </a:rPr>
              <a:t>-Часть территории России, не вошедшая в опричнину, называлась? </a:t>
            </a:r>
            <a:endParaRPr lang="ru-RU" dirty="0">
              <a:latin typeface="Times New Roman" pitchFamily="18" charset="0"/>
              <a:cs typeface="Times New Roman" pitchFamily="18" charset="0"/>
            </a:endParaRPr>
          </a:p>
        </p:txBody>
      </p:sp>
    </p:spTree>
  </p:cSld>
  <p:clrMapOvr>
    <a:masterClrMapping/>
  </p:clrMapOvr>
  <p:transition spd="slow">
    <p:split orient="vert"/>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42910" y="428604"/>
            <a:ext cx="8229600" cy="1757362"/>
          </a:xfrm>
        </p:spPr>
        <p:style>
          <a:lnRef idx="1">
            <a:schemeClr val="accent2"/>
          </a:lnRef>
          <a:fillRef idx="2">
            <a:schemeClr val="accent2"/>
          </a:fillRef>
          <a:effectRef idx="1">
            <a:schemeClr val="accent2"/>
          </a:effectRef>
          <a:fontRef idx="minor">
            <a:schemeClr val="dk1"/>
          </a:fontRef>
        </p:style>
        <p:txBody>
          <a:bodyPr/>
          <a:lstStyle/>
          <a:p>
            <a:pPr algn="ctr">
              <a:buNone/>
            </a:pPr>
            <a:r>
              <a:rPr lang="ru-RU" b="1" u="sng" dirty="0" smtClean="0">
                <a:latin typeface="Times New Roman" pitchFamily="18" charset="0"/>
                <a:cs typeface="Times New Roman" pitchFamily="18" charset="0"/>
              </a:rPr>
              <a:t>30</a:t>
            </a:r>
            <a:r>
              <a:rPr lang="ru-RU" dirty="0" smtClean="0">
                <a:latin typeface="Times New Roman" pitchFamily="18" charset="0"/>
                <a:cs typeface="Times New Roman" pitchFamily="18" charset="0"/>
              </a:rPr>
              <a:t>-Часть территории России, не вошедшая в опричнину, называлась? </a:t>
            </a:r>
            <a:endParaRPr lang="ru-RU" dirty="0">
              <a:latin typeface="Times New Roman" pitchFamily="18" charset="0"/>
              <a:cs typeface="Times New Roman" pitchFamily="18" charset="0"/>
            </a:endParaRPr>
          </a:p>
        </p:txBody>
      </p:sp>
      <p:sp>
        <p:nvSpPr>
          <p:cNvPr id="4" name="Прямоугольник 3"/>
          <p:cNvSpPr/>
          <p:nvPr/>
        </p:nvSpPr>
        <p:spPr>
          <a:xfrm>
            <a:off x="2071670" y="3143248"/>
            <a:ext cx="5949306" cy="707886"/>
          </a:xfrm>
          <a:prstGeom prst="rect">
            <a:avLst/>
          </a:prstGeom>
          <a:solidFill>
            <a:schemeClr val="bg1">
              <a:lumMod val="50000"/>
            </a:schemeClr>
          </a:solidFill>
        </p:spPr>
        <p:txBody>
          <a:bodyPr wrap="square">
            <a:spAutoFit/>
          </a:bodyPr>
          <a:lstStyle/>
          <a:p>
            <a:pPr algn="ctr"/>
            <a:r>
              <a:rPr lang="ru-RU" sz="4000" i="1" dirty="0" smtClean="0">
                <a:latin typeface="Times New Roman" pitchFamily="18" charset="0"/>
                <a:cs typeface="Times New Roman" pitchFamily="18" charset="0"/>
              </a:rPr>
              <a:t>Ответ: Земщина </a:t>
            </a:r>
            <a:endParaRPr lang="ru-RU" sz="4000" dirty="0">
              <a:latin typeface="Times New Roman" pitchFamily="18" charset="0"/>
              <a:cs typeface="Times New Roman" pitchFamily="18" charset="0"/>
            </a:endParaRPr>
          </a:p>
        </p:txBody>
      </p:sp>
      <p:pic>
        <p:nvPicPr>
          <p:cNvPr id="5" name="Picture 2" descr="Веселые картинки для детей. Обои для рабочего стола с персонажами мультфильмов и детских книг">
            <a:hlinkClick r:id="rId2" action="ppaction://hlinksldjump"/>
          </p:cNvPr>
          <p:cNvPicPr>
            <a:picLocks noChangeAspect="1" noChangeArrowheads="1"/>
          </p:cNvPicPr>
          <p:nvPr/>
        </p:nvPicPr>
        <p:blipFill>
          <a:blip r:embed="rId3" cstate="print"/>
          <a:srcRect/>
          <a:stretch>
            <a:fillRect/>
          </a:stretch>
        </p:blipFill>
        <p:spPr bwMode="auto">
          <a:xfrm>
            <a:off x="214282" y="5143512"/>
            <a:ext cx="1000132" cy="1528773"/>
          </a:xfrm>
          <a:prstGeom prst="rect">
            <a:avLst/>
          </a:prstGeom>
          <a:noFill/>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Содержимое 2"/>
          <p:cNvSpPr txBox="1">
            <a:spLocks/>
          </p:cNvSpPr>
          <p:nvPr/>
        </p:nvSpPr>
        <p:spPr>
          <a:xfrm>
            <a:off x="214282" y="214290"/>
            <a:ext cx="8929718" cy="3000396"/>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Autofit/>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lang="ru-RU" sz="4000" b="1" dirty="0" smtClean="0">
                <a:latin typeface="Times New Roman" pitchFamily="18" charset="0"/>
                <a:cs typeface="Times New Roman" pitchFamily="18" charset="0"/>
              </a:rPr>
              <a:t>4</a:t>
            </a:r>
            <a:r>
              <a:rPr kumimoji="0" lang="ru-RU" sz="4000" b="1" i="0" u="none" strike="noStrike" kern="1200" cap="none" spc="0" normalizeH="0" baseline="0" noProof="0" dirty="0" smtClean="0">
                <a:ln>
                  <a:noFill/>
                </a:ln>
                <a:solidFill>
                  <a:schemeClr val="dk1"/>
                </a:solidFill>
                <a:effectLst/>
                <a:uLnTx/>
                <a:uFillTx/>
                <a:latin typeface="Times New Roman" pitchFamily="18" charset="0"/>
                <a:ea typeface="+mn-ea"/>
                <a:cs typeface="Times New Roman" pitchFamily="18" charset="0"/>
              </a:rPr>
              <a:t>0-</a:t>
            </a:r>
            <a:r>
              <a:rPr kumimoji="0" lang="ru-RU" sz="4000" b="0" i="0" u="none" strike="noStrike" kern="1200" cap="none" spc="0" normalizeH="0" baseline="0" noProof="0" dirty="0" smtClean="0">
                <a:ln>
                  <a:noFill/>
                </a:ln>
                <a:solidFill>
                  <a:schemeClr val="dk1"/>
                </a:solidFill>
                <a:effectLst/>
                <a:uLnTx/>
                <a:uFillTx/>
                <a:latin typeface="Times New Roman" pitchFamily="18" charset="0"/>
                <a:ea typeface="+mn-ea"/>
                <a:cs typeface="Times New Roman" pitchFamily="18" charset="0"/>
              </a:rPr>
              <a:t>Опричник, известный своими зверствами, тесть царя Бориса Годунова Григорий Бельский, вошел в русскую историю под другим именем. Назовите его.</a:t>
            </a:r>
            <a:endParaRPr kumimoji="0" lang="ru-RU" sz="4000" b="1" i="0" u="none" strike="noStrike" kern="1200" cap="none" spc="0" normalizeH="0" baseline="0" noProof="0" dirty="0" smtClean="0">
              <a:ln>
                <a:noFill/>
              </a:ln>
              <a:solidFill>
                <a:schemeClr val="dk1"/>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4000" b="1" i="0" u="none" strike="noStrike" kern="1200" cap="none" spc="0" normalizeH="0" baseline="0" noProof="0" dirty="0" smtClean="0">
                <a:ln>
                  <a:noFill/>
                </a:ln>
                <a:solidFill>
                  <a:schemeClr val="dk1"/>
                </a:solidFill>
                <a:effectLst/>
                <a:uLnTx/>
                <a:uFillTx/>
                <a:latin typeface="+mn-lt"/>
                <a:ea typeface="+mn-ea"/>
                <a:cs typeface="+mn-cs"/>
              </a:rPr>
              <a:t>   </a:t>
            </a:r>
            <a:endParaRPr kumimoji="0" lang="ru-RU" sz="4000" b="1" i="0" u="none" strike="noStrike" kern="1200" cap="none" spc="0" normalizeH="0" baseline="0" noProof="0" dirty="0">
              <a:ln>
                <a:noFill/>
              </a:ln>
              <a:solidFill>
                <a:schemeClr val="dk1"/>
              </a:solidFill>
              <a:effectLst/>
              <a:uLnTx/>
              <a:uFillTx/>
              <a:latin typeface="+mn-lt"/>
              <a:ea typeface="+mn-ea"/>
              <a:cs typeface="+mn-cs"/>
            </a:endParaRPr>
          </a:p>
        </p:txBody>
      </p:sp>
    </p:spTree>
  </p:cSld>
  <p:clrMapOvr>
    <a:masterClrMapping/>
  </p:clrMapOvr>
  <p:transition spd="slow">
    <p:split orient="ver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2530" name="Picture 2" descr="https://upload.wikimedia.org/wikipedia/commons/thumb/d/df/Nikolaj_Wassiljewitsch_Newrew_-_Philip_II%2C_Metropolitan_of_Moscow_and_Malyuta_Skuratov.jpg/300px-Nikolaj_Wassiljewitsch_Newrew_-_Philip_II%2C_Metropolitan_of_Moscow_and_Malyuta_Skuratov.jpg"/>
          <p:cNvPicPr>
            <a:picLocks noChangeAspect="1" noChangeArrowheads="1"/>
          </p:cNvPicPr>
          <p:nvPr/>
        </p:nvPicPr>
        <p:blipFill>
          <a:blip r:embed="rId2"/>
          <a:srcRect/>
          <a:stretch>
            <a:fillRect/>
          </a:stretch>
        </p:blipFill>
        <p:spPr bwMode="auto">
          <a:xfrm>
            <a:off x="4786314" y="3429000"/>
            <a:ext cx="3286148" cy="2574150"/>
          </a:xfrm>
          <a:prstGeom prst="rect">
            <a:avLst/>
          </a:prstGeom>
          <a:noFill/>
        </p:spPr>
      </p:pic>
      <p:sp>
        <p:nvSpPr>
          <p:cNvPr id="5" name="Прямоугольник 4"/>
          <p:cNvSpPr/>
          <p:nvPr/>
        </p:nvSpPr>
        <p:spPr>
          <a:xfrm>
            <a:off x="4000496" y="6211669"/>
            <a:ext cx="4572000" cy="646331"/>
          </a:xfrm>
          <a:prstGeom prst="rect">
            <a:avLst/>
          </a:prstGeom>
        </p:spPr>
        <p:txBody>
          <a:bodyPr>
            <a:spAutoFit/>
          </a:bodyPr>
          <a:lstStyle/>
          <a:p>
            <a:pPr algn="ctr"/>
            <a:r>
              <a:rPr lang="ru-RU" dirty="0" err="1" smtClean="0"/>
              <a:t>Малюта</a:t>
            </a:r>
            <a:r>
              <a:rPr lang="ru-RU" dirty="0" smtClean="0"/>
              <a:t> Скуратов и митрополит </a:t>
            </a:r>
            <a:r>
              <a:rPr lang="ru-RU" dirty="0" err="1" smtClean="0"/>
              <a:t>Филипп.Н</a:t>
            </a:r>
            <a:r>
              <a:rPr lang="ru-RU" dirty="0" smtClean="0"/>
              <a:t>. В. </a:t>
            </a:r>
            <a:r>
              <a:rPr lang="ru-RU" dirty="0" err="1" smtClean="0"/>
              <a:t>Неврев</a:t>
            </a:r>
            <a:r>
              <a:rPr lang="ru-RU" dirty="0" smtClean="0"/>
              <a:t>, 1898 г.</a:t>
            </a:r>
            <a:endParaRPr lang="ru-RU" dirty="0"/>
          </a:p>
        </p:txBody>
      </p:sp>
      <p:sp>
        <p:nvSpPr>
          <p:cNvPr id="6" name="Содержимое 2"/>
          <p:cNvSpPr>
            <a:spLocks noGrp="1"/>
          </p:cNvSpPr>
          <p:nvPr>
            <p:ph idx="1"/>
          </p:nvPr>
        </p:nvSpPr>
        <p:spPr>
          <a:xfrm>
            <a:off x="214282" y="214290"/>
            <a:ext cx="8929718" cy="3000396"/>
          </a:xfrm>
        </p:spPr>
        <p:style>
          <a:lnRef idx="1">
            <a:schemeClr val="accent5"/>
          </a:lnRef>
          <a:fillRef idx="2">
            <a:schemeClr val="accent5"/>
          </a:fillRef>
          <a:effectRef idx="1">
            <a:schemeClr val="accent5"/>
          </a:effectRef>
          <a:fontRef idx="minor">
            <a:schemeClr val="dk1"/>
          </a:fontRef>
        </p:style>
        <p:txBody>
          <a:bodyPr>
            <a:noAutofit/>
          </a:bodyPr>
          <a:lstStyle/>
          <a:p>
            <a:pPr algn="ctr">
              <a:buNone/>
            </a:pPr>
            <a:r>
              <a:rPr lang="ru-RU" sz="4000" b="1" dirty="0" smtClean="0">
                <a:latin typeface="Times New Roman" pitchFamily="18" charset="0"/>
                <a:cs typeface="Times New Roman" pitchFamily="18" charset="0"/>
              </a:rPr>
              <a:t>50-</a:t>
            </a:r>
            <a:r>
              <a:rPr lang="ru-RU" sz="4000" dirty="0" smtClean="0">
                <a:latin typeface="Times New Roman" pitchFamily="18" charset="0"/>
                <a:cs typeface="Times New Roman" pitchFamily="18" charset="0"/>
              </a:rPr>
              <a:t>Опричник, известный своими зверствами, тесть царя Бориса Годунова Григорий Бельский, вошел в русскую историю под другим именем. Назовите его.</a:t>
            </a:r>
            <a:endParaRPr lang="ru-RU" sz="4000" b="1" dirty="0" smtClean="0">
              <a:latin typeface="Times New Roman" pitchFamily="18" charset="0"/>
              <a:cs typeface="Times New Roman" pitchFamily="18" charset="0"/>
            </a:endParaRPr>
          </a:p>
          <a:p>
            <a:pPr>
              <a:buNone/>
            </a:pPr>
            <a:r>
              <a:rPr lang="ru-RU" sz="4000" b="1" dirty="0" smtClean="0"/>
              <a:t>   </a:t>
            </a:r>
            <a:endParaRPr lang="ru-RU" sz="4000" b="1" dirty="0"/>
          </a:p>
        </p:txBody>
      </p:sp>
      <p:sp>
        <p:nvSpPr>
          <p:cNvPr id="7" name="Содержимое 2"/>
          <p:cNvSpPr txBox="1">
            <a:spLocks/>
          </p:cNvSpPr>
          <p:nvPr/>
        </p:nvSpPr>
        <p:spPr>
          <a:xfrm>
            <a:off x="1214414" y="3643314"/>
            <a:ext cx="3214710" cy="2000264"/>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Autofit/>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4000" b="1" i="0" u="none" strike="noStrike" kern="1200" cap="none" spc="0" normalizeH="0" baseline="0" noProof="0" dirty="0" smtClean="0">
                <a:ln>
                  <a:noFill/>
                </a:ln>
                <a:solidFill>
                  <a:schemeClr val="dk1"/>
                </a:solidFill>
                <a:effectLst/>
                <a:uLnTx/>
                <a:uFillTx/>
                <a:latin typeface="+mn-lt"/>
                <a:ea typeface="+mn-ea"/>
                <a:cs typeface="+mn-cs"/>
              </a:rPr>
              <a:t>Ответ: </a:t>
            </a:r>
            <a:r>
              <a:rPr kumimoji="0" lang="ru-RU" sz="4000" b="1" i="0" u="none" strike="noStrike" kern="1200" cap="none" spc="0" normalizeH="0" baseline="0" noProof="0" dirty="0" err="1" smtClean="0">
                <a:ln>
                  <a:noFill/>
                </a:ln>
                <a:solidFill>
                  <a:schemeClr val="dk1"/>
                </a:solidFill>
                <a:effectLst/>
                <a:uLnTx/>
                <a:uFillTx/>
                <a:latin typeface="+mn-lt"/>
                <a:ea typeface="+mn-ea"/>
                <a:cs typeface="+mn-cs"/>
              </a:rPr>
              <a:t>Малюта</a:t>
            </a:r>
            <a:r>
              <a:rPr kumimoji="0" lang="ru-RU" sz="4000" b="1" i="0" u="none" strike="noStrike" kern="1200" cap="none" spc="0" normalizeH="0" noProof="0" dirty="0" smtClean="0">
                <a:ln>
                  <a:noFill/>
                </a:ln>
                <a:solidFill>
                  <a:schemeClr val="dk1"/>
                </a:solidFill>
                <a:effectLst/>
                <a:uLnTx/>
                <a:uFillTx/>
                <a:latin typeface="+mn-lt"/>
                <a:ea typeface="+mn-ea"/>
                <a:cs typeface="+mn-cs"/>
              </a:rPr>
              <a:t> Скуратов</a:t>
            </a:r>
            <a:r>
              <a:rPr kumimoji="0" lang="ru-RU" sz="4000" b="1" i="0" u="none" strike="noStrike" kern="1200" cap="none" spc="0" normalizeH="0" baseline="0" noProof="0" dirty="0" smtClean="0">
                <a:ln>
                  <a:noFill/>
                </a:ln>
                <a:solidFill>
                  <a:schemeClr val="dk1"/>
                </a:solidFill>
                <a:effectLst/>
                <a:uLnTx/>
                <a:uFillTx/>
                <a:latin typeface="+mn-lt"/>
                <a:ea typeface="+mn-ea"/>
                <a:cs typeface="+mn-cs"/>
              </a:rPr>
              <a:t>   </a:t>
            </a:r>
            <a:endParaRPr kumimoji="0" lang="ru-RU" sz="4000" b="1" i="0" u="none" strike="noStrike" kern="1200" cap="none" spc="0" normalizeH="0" baseline="0" noProof="0" dirty="0">
              <a:ln>
                <a:noFill/>
              </a:ln>
              <a:solidFill>
                <a:schemeClr val="dk1"/>
              </a:solidFill>
              <a:effectLst/>
              <a:uLnTx/>
              <a:uFillTx/>
              <a:latin typeface="+mn-lt"/>
              <a:ea typeface="+mn-ea"/>
              <a:cs typeface="+mn-cs"/>
            </a:endParaRPr>
          </a:p>
        </p:txBody>
      </p:sp>
      <p:pic>
        <p:nvPicPr>
          <p:cNvPr id="8" name="Picture 2" descr="Веселые картинки для детей. Обои для рабочего стола с персонажами мультфильмов и детских книг">
            <a:hlinkClick r:id="rId3" action="ppaction://hlinksldjump"/>
          </p:cNvPr>
          <p:cNvPicPr>
            <a:picLocks noChangeAspect="1" noChangeArrowheads="1"/>
          </p:cNvPicPr>
          <p:nvPr/>
        </p:nvPicPr>
        <p:blipFill>
          <a:blip r:embed="rId4" cstate="print"/>
          <a:srcRect/>
          <a:stretch>
            <a:fillRect/>
          </a:stretch>
        </p:blipFill>
        <p:spPr bwMode="auto">
          <a:xfrm>
            <a:off x="214282" y="5143512"/>
            <a:ext cx="1000132" cy="1528773"/>
          </a:xfrm>
          <a:prstGeom prst="rect">
            <a:avLst/>
          </a:prstGeom>
          <a:noFill/>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428604"/>
            <a:ext cx="8643998" cy="4525963"/>
          </a:xfrm>
        </p:spPr>
        <p:style>
          <a:lnRef idx="0">
            <a:schemeClr val="accent2"/>
          </a:lnRef>
          <a:fillRef idx="3">
            <a:schemeClr val="accent2"/>
          </a:fillRef>
          <a:effectRef idx="3">
            <a:schemeClr val="accent2"/>
          </a:effectRef>
          <a:fontRef idx="minor">
            <a:schemeClr val="lt1"/>
          </a:fontRef>
        </p:style>
        <p:txBody>
          <a:bodyPr/>
          <a:lstStyle/>
          <a:p>
            <a:pPr algn="ctr">
              <a:buNone/>
            </a:pPr>
            <a:r>
              <a:rPr lang="ru-RU" b="1" dirty="0" smtClean="0">
                <a:solidFill>
                  <a:schemeClr val="tx1">
                    <a:lumMod val="85000"/>
                    <a:lumOff val="15000"/>
                  </a:schemeClr>
                </a:solidFill>
                <a:latin typeface="Times New Roman" pitchFamily="18" charset="0"/>
                <a:cs typeface="Times New Roman" pitchFamily="18" charset="0"/>
              </a:rPr>
              <a:t>50- Исторический документ сообщает о том, что Иван IV сам отбирал людей в опричнину так: спрашивал у каждого, имеет ли он или жена родственные или другие связи с боярами. Опричниками становились только в случае отсутствия таких связей. Зачем он это делал?</a:t>
            </a:r>
            <a:endParaRPr lang="ru-RU" b="1" dirty="0">
              <a:solidFill>
                <a:schemeClr val="tx1">
                  <a:lumMod val="85000"/>
                  <a:lumOff val="15000"/>
                </a:schemeClr>
              </a:solidFill>
              <a:latin typeface="Times New Roman" pitchFamily="18" charset="0"/>
              <a:cs typeface="Times New Roman" pitchFamily="18" charset="0"/>
            </a:endParaRPr>
          </a:p>
        </p:txBody>
      </p:sp>
    </p:spTree>
  </p:cSld>
  <p:clrMapOvr>
    <a:masterClrMapping/>
  </p:clrMapOvr>
  <p:transition spd="slow">
    <p:split orient="vert"/>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357290" y="4714884"/>
            <a:ext cx="7372344" cy="1839931"/>
          </a:xfrm>
        </p:spPr>
        <p:style>
          <a:lnRef idx="1">
            <a:schemeClr val="accent2"/>
          </a:lnRef>
          <a:fillRef idx="2">
            <a:schemeClr val="accent2"/>
          </a:fillRef>
          <a:effectRef idx="1">
            <a:schemeClr val="accent2"/>
          </a:effectRef>
          <a:fontRef idx="minor">
            <a:schemeClr val="dk1"/>
          </a:fontRef>
        </p:style>
        <p:txBody>
          <a:bodyPr>
            <a:normAutofit fontScale="92500" lnSpcReduction="10000"/>
          </a:bodyPr>
          <a:lstStyle/>
          <a:p>
            <a:pPr>
              <a:buNone/>
            </a:pPr>
            <a:r>
              <a:rPr lang="ru-RU" dirty="0" smtClean="0"/>
              <a:t>Ответ:  </a:t>
            </a:r>
            <a:r>
              <a:rPr lang="ru-RU" i="1" dirty="0" smtClean="0"/>
              <a:t>Чтобы родственные связи не мешали опричникам исполнять по приказу царя репрессивные меры против бояр</a:t>
            </a:r>
            <a:endParaRPr lang="ru-RU" dirty="0"/>
          </a:p>
        </p:txBody>
      </p:sp>
      <p:sp>
        <p:nvSpPr>
          <p:cNvPr id="4" name="Содержимое 2"/>
          <p:cNvSpPr txBox="1">
            <a:spLocks/>
          </p:cNvSpPr>
          <p:nvPr/>
        </p:nvSpPr>
        <p:spPr>
          <a:xfrm>
            <a:off x="285720" y="428605"/>
            <a:ext cx="8643998" cy="3857652"/>
          </a:xfrm>
          <a:prstGeom prst="rect">
            <a:avLst/>
          </a:prstGeom>
        </p:spPr>
        <p:style>
          <a:lnRef idx="0">
            <a:schemeClr val="accent2"/>
          </a:lnRef>
          <a:fillRef idx="3">
            <a:schemeClr val="accent2"/>
          </a:fillRef>
          <a:effectRef idx="3">
            <a:schemeClr val="accent2"/>
          </a:effectRef>
          <a:fontRef idx="minor">
            <a:schemeClr val="lt1"/>
          </a:fontRef>
        </p:style>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3200" b="1" i="0" u="none" strike="noStrike" kern="1200" cap="none" spc="0" normalizeH="0" baseline="0" noProof="0" smtClean="0">
                <a:ln>
                  <a:noFill/>
                </a:ln>
                <a:solidFill>
                  <a:schemeClr val="tx1">
                    <a:lumMod val="85000"/>
                    <a:lumOff val="15000"/>
                  </a:schemeClr>
                </a:solidFill>
                <a:effectLst/>
                <a:uLnTx/>
                <a:uFillTx/>
                <a:latin typeface="Times New Roman" pitchFamily="18" charset="0"/>
                <a:ea typeface="+mn-ea"/>
                <a:cs typeface="Times New Roman" pitchFamily="18" charset="0"/>
              </a:rPr>
              <a:t>50- Исторический документ сообщает о том, что Иван IV сам отбирал людей в опричнину так: спрашивал у каждого, имеет ли он или жена родственные или другие связи с боярами. Опричниками становились только в случае отсутствия таких связей. Зачем он это делал?</a:t>
            </a:r>
            <a:endParaRPr kumimoji="0" lang="ru-RU" sz="3200" b="1" i="0" u="none" strike="noStrike" kern="1200" cap="none" spc="0" normalizeH="0" baseline="0" noProof="0" dirty="0">
              <a:ln>
                <a:noFill/>
              </a:ln>
              <a:solidFill>
                <a:schemeClr val="tx1">
                  <a:lumMod val="85000"/>
                  <a:lumOff val="15000"/>
                </a:schemeClr>
              </a:solidFill>
              <a:effectLst/>
              <a:uLnTx/>
              <a:uFillTx/>
              <a:latin typeface="Times New Roman" pitchFamily="18" charset="0"/>
              <a:ea typeface="+mn-ea"/>
              <a:cs typeface="Times New Roman" pitchFamily="18" charset="0"/>
            </a:endParaRPr>
          </a:p>
        </p:txBody>
      </p:sp>
      <p:pic>
        <p:nvPicPr>
          <p:cNvPr id="5" name="Picture 2" descr="Веселые картинки для детей. Обои для рабочего стола с персонажами мультфильмов и детских книг">
            <a:hlinkClick r:id="rId2" action="ppaction://hlinksldjump"/>
          </p:cNvPr>
          <p:cNvPicPr>
            <a:picLocks noChangeAspect="1" noChangeArrowheads="1"/>
          </p:cNvPicPr>
          <p:nvPr/>
        </p:nvPicPr>
        <p:blipFill>
          <a:blip r:embed="rId3" cstate="print"/>
          <a:srcRect/>
          <a:stretch>
            <a:fillRect/>
          </a:stretch>
        </p:blipFill>
        <p:spPr bwMode="auto">
          <a:xfrm>
            <a:off x="214282" y="5143512"/>
            <a:ext cx="1000132" cy="1528773"/>
          </a:xfrm>
          <a:prstGeom prst="rect">
            <a:avLst/>
          </a:prstGeom>
          <a:noFill/>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2132856"/>
            <a:ext cx="8229600" cy="1900238"/>
          </a:xfrm>
        </p:spPr>
        <p:style>
          <a:lnRef idx="2">
            <a:schemeClr val="accent2">
              <a:shade val="50000"/>
            </a:schemeClr>
          </a:lnRef>
          <a:fillRef idx="1">
            <a:schemeClr val="accent2"/>
          </a:fillRef>
          <a:effectRef idx="0">
            <a:schemeClr val="accent2"/>
          </a:effectRef>
          <a:fontRef idx="minor">
            <a:schemeClr val="lt1"/>
          </a:fontRef>
        </p:style>
        <p:txBody>
          <a:bodyPr/>
          <a:lstStyle/>
          <a:p>
            <a:pPr algn="ctr">
              <a:buNone/>
            </a:pPr>
            <a:r>
              <a:rPr lang="ru-RU" b="1" dirty="0" smtClean="0">
                <a:solidFill>
                  <a:schemeClr val="tx1">
                    <a:lumMod val="85000"/>
                    <a:lumOff val="15000"/>
                  </a:schemeClr>
                </a:solidFill>
                <a:latin typeface="Times New Roman" pitchFamily="18" charset="0"/>
                <a:cs typeface="Times New Roman" pitchFamily="18" charset="0"/>
              </a:rPr>
              <a:t>60- </a:t>
            </a:r>
            <a:r>
              <a:rPr lang="ru-RU" b="1" dirty="0" smtClean="0">
                <a:solidFill>
                  <a:schemeClr val="tx1">
                    <a:lumMod val="85000"/>
                    <a:lumOff val="15000"/>
                  </a:schemeClr>
                </a:solidFill>
                <a:latin typeface="Times New Roman" pitchFamily="18" charset="0"/>
                <a:cs typeface="Times New Roman" pitchFamily="18" charset="0"/>
              </a:rPr>
              <a:t>Назовите последствия опричнины</a:t>
            </a:r>
            <a:endParaRPr lang="ru-RU" b="1" dirty="0">
              <a:solidFill>
                <a:schemeClr val="tx1">
                  <a:lumMod val="85000"/>
                  <a:lumOff val="15000"/>
                </a:schemeClr>
              </a:solidFill>
              <a:latin typeface="Times New Roman" pitchFamily="18" charset="0"/>
              <a:cs typeface="Times New Roman" pitchFamily="18" charset="0"/>
            </a:endParaRPr>
          </a:p>
        </p:txBody>
      </p:sp>
    </p:spTree>
  </p:cSld>
  <p:clrMapOvr>
    <a:masterClrMapping/>
  </p:clrMapOvr>
  <p:transition spd="slow">
    <p:split orient="vert"/>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Содержимое 2"/>
          <p:cNvSpPr>
            <a:spLocks noGrp="1"/>
          </p:cNvSpPr>
          <p:nvPr>
            <p:ph idx="1"/>
          </p:nvPr>
        </p:nvSpPr>
        <p:spPr>
          <a:xfrm>
            <a:off x="214282" y="2132856"/>
            <a:ext cx="8229600" cy="1900238"/>
          </a:xfrm>
        </p:spPr>
        <p:style>
          <a:lnRef idx="2">
            <a:schemeClr val="accent2">
              <a:shade val="50000"/>
            </a:schemeClr>
          </a:lnRef>
          <a:fillRef idx="1">
            <a:schemeClr val="accent2"/>
          </a:fillRef>
          <a:effectRef idx="0">
            <a:schemeClr val="accent2"/>
          </a:effectRef>
          <a:fontRef idx="minor">
            <a:schemeClr val="lt1"/>
          </a:fontRef>
        </p:style>
        <p:txBody>
          <a:bodyPr/>
          <a:lstStyle/>
          <a:p>
            <a:pPr algn="ctr">
              <a:buNone/>
            </a:pPr>
            <a:r>
              <a:rPr lang="ru-RU" b="1" dirty="0">
                <a:solidFill>
                  <a:schemeClr val="tx1">
                    <a:lumMod val="85000"/>
                    <a:lumOff val="15000"/>
                  </a:schemeClr>
                </a:solidFill>
                <a:latin typeface="Times New Roman" pitchFamily="18" charset="0"/>
                <a:cs typeface="Times New Roman" pitchFamily="18" charset="0"/>
              </a:rPr>
              <a:t>60- Назовите последствия опричнины</a:t>
            </a:r>
          </a:p>
        </p:txBody>
      </p:sp>
      <p:sp>
        <p:nvSpPr>
          <p:cNvPr id="5" name="Содержимое 2"/>
          <p:cNvSpPr txBox="1">
            <a:spLocks/>
          </p:cNvSpPr>
          <p:nvPr/>
        </p:nvSpPr>
        <p:spPr>
          <a:xfrm>
            <a:off x="1331640" y="4581128"/>
            <a:ext cx="6868276" cy="14619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vert="horz" lIns="91440" tIns="45720" rIns="91440" bIns="45720" rtlCol="0">
            <a:normAutofit fontScale="85000" lnSpcReduction="20000"/>
          </a:bodyPr>
          <a:lstStyle/>
          <a:p>
            <a:pPr marL="342900" lvl="0" indent="-342900" algn="ctr">
              <a:spcBef>
                <a:spcPct val="20000"/>
              </a:spcBef>
            </a:pPr>
            <a:r>
              <a:rPr kumimoji="0" lang="ru-RU" sz="3200" b="1" i="0" u="none" strike="noStrike" kern="1200" cap="none" spc="0" normalizeH="0" baseline="0" noProof="0" dirty="0" smtClean="0">
                <a:ln>
                  <a:noFill/>
                </a:ln>
                <a:solidFill>
                  <a:schemeClr val="tx1">
                    <a:lumMod val="85000"/>
                    <a:lumOff val="15000"/>
                  </a:schemeClr>
                </a:solidFill>
                <a:effectLst/>
                <a:uLnTx/>
                <a:uFillTx/>
                <a:latin typeface="Times New Roman" pitchFamily="18" charset="0"/>
                <a:ea typeface="+mn-ea"/>
                <a:cs typeface="Times New Roman" pitchFamily="18" charset="0"/>
              </a:rPr>
              <a:t>Ответ:</a:t>
            </a:r>
            <a:r>
              <a:rPr lang="ru-RU" sz="3200" b="1" dirty="0" smtClean="0">
                <a:solidFill>
                  <a:schemeClr val="tx1">
                    <a:lumMod val="85000"/>
                    <a:lumOff val="15000"/>
                  </a:schemeClr>
                </a:solidFill>
              </a:rPr>
              <a:t>Экономический кризис, централизация страны, становление деспотизма, утверждение крепостного права.</a:t>
            </a:r>
            <a:r>
              <a:rPr kumimoji="0" lang="ru-RU" sz="3200" b="1" i="0" u="none" strike="noStrike" kern="1200" cap="none" spc="0" normalizeH="0" noProof="0" dirty="0" smtClean="0">
                <a:ln>
                  <a:noFill/>
                </a:ln>
                <a:solidFill>
                  <a:schemeClr val="tx1">
                    <a:lumMod val="85000"/>
                    <a:lumOff val="15000"/>
                  </a:schemeClr>
                </a:solidFill>
                <a:effectLst/>
                <a:uLnTx/>
                <a:uFillTx/>
                <a:latin typeface="Times New Roman" pitchFamily="18" charset="0"/>
                <a:ea typeface="+mn-ea"/>
                <a:cs typeface="Times New Roman" pitchFamily="18" charset="0"/>
              </a:rPr>
              <a:t> </a:t>
            </a:r>
            <a:endParaRPr kumimoji="0" lang="ru-RU" sz="3200" b="1" i="0" u="none" strike="noStrike" kern="1200" cap="none" spc="0" normalizeH="0" baseline="0" noProof="0" dirty="0">
              <a:ln>
                <a:noFill/>
              </a:ln>
              <a:solidFill>
                <a:schemeClr val="tx1">
                  <a:lumMod val="85000"/>
                  <a:lumOff val="15000"/>
                </a:schemeClr>
              </a:solidFill>
              <a:effectLst/>
              <a:uLnTx/>
              <a:uFillTx/>
              <a:latin typeface="Times New Roman" pitchFamily="18" charset="0"/>
              <a:ea typeface="+mn-ea"/>
              <a:cs typeface="Times New Roman" pitchFamily="18" charset="0"/>
            </a:endParaRPr>
          </a:p>
        </p:txBody>
      </p:sp>
      <p:pic>
        <p:nvPicPr>
          <p:cNvPr id="6" name="Picture 2" descr="Веселые картинки для детей. Обои для рабочего стола с персонажами мультфильмов и детских книг">
            <a:hlinkClick r:id="rId2" action="ppaction://hlinksldjump"/>
          </p:cNvPr>
          <p:cNvPicPr>
            <a:picLocks noChangeAspect="1" noChangeArrowheads="1"/>
          </p:cNvPicPr>
          <p:nvPr/>
        </p:nvPicPr>
        <p:blipFill>
          <a:blip r:embed="rId3" cstate="print"/>
          <a:srcRect/>
          <a:stretch>
            <a:fillRect/>
          </a:stretch>
        </p:blipFill>
        <p:spPr bwMode="auto">
          <a:xfrm>
            <a:off x="214282" y="5143512"/>
            <a:ext cx="1000132" cy="1528773"/>
          </a:xfrm>
          <a:prstGeom prst="rect">
            <a:avLst/>
          </a:prstGeom>
          <a:noFill/>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2910" y="285728"/>
            <a:ext cx="8229600" cy="1143000"/>
          </a:xfr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ru-RU" dirty="0" smtClean="0">
                <a:latin typeface="Times New Roman" pitchFamily="18" charset="0"/>
                <a:cs typeface="Times New Roman" pitchFamily="18" charset="0"/>
              </a:rPr>
              <a:t>10- Годы правления Ивана Грозного?</a:t>
            </a:r>
            <a:endParaRPr lang="ru-RU" dirty="0">
              <a:latin typeface="Times New Roman" pitchFamily="18" charset="0"/>
              <a:cs typeface="Times New Roman" pitchFamily="18" charset="0"/>
            </a:endParaRPr>
          </a:p>
        </p:txBody>
      </p:sp>
      <p:pic>
        <p:nvPicPr>
          <p:cNvPr id="25604" name="Picture 4" descr="Ivan-Groznyi-Parsuna.jpg"/>
          <p:cNvPicPr>
            <a:picLocks noChangeAspect="1" noChangeArrowheads="1"/>
          </p:cNvPicPr>
          <p:nvPr/>
        </p:nvPicPr>
        <p:blipFill>
          <a:blip r:embed="rId2"/>
          <a:srcRect/>
          <a:stretch>
            <a:fillRect/>
          </a:stretch>
        </p:blipFill>
        <p:spPr bwMode="auto">
          <a:xfrm>
            <a:off x="4572000" y="2000240"/>
            <a:ext cx="3714776" cy="425342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604"/>
                                        </p:tgtEl>
                                        <p:attrNameLst>
                                          <p:attrName>style.visibility</p:attrName>
                                        </p:attrNameLst>
                                      </p:cBhvr>
                                      <p:to>
                                        <p:strVal val="visible"/>
                                      </p:to>
                                    </p:set>
                                    <p:anim calcmode="lin" valueType="num">
                                      <p:cBhvr additive="base">
                                        <p:cTn id="11" dur="500" fill="hold"/>
                                        <p:tgtEl>
                                          <p:spTgt spid="25604"/>
                                        </p:tgtEl>
                                        <p:attrNameLst>
                                          <p:attrName>ppt_x</p:attrName>
                                        </p:attrNameLst>
                                      </p:cBhvr>
                                      <p:tavLst>
                                        <p:tav tm="0">
                                          <p:val>
                                            <p:strVal val="#ppt_x"/>
                                          </p:val>
                                        </p:tav>
                                        <p:tav tm="100000">
                                          <p:val>
                                            <p:strVal val="#ppt_x"/>
                                          </p:val>
                                        </p:tav>
                                      </p:tavLst>
                                    </p:anim>
                                    <p:anim calcmode="lin" valueType="num">
                                      <p:cBhvr additive="base">
                                        <p:cTn id="12" dur="500" fill="hold"/>
                                        <p:tgtEl>
                                          <p:spTgt spid="2560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2910" y="285728"/>
            <a:ext cx="8229600" cy="1143000"/>
          </a:xfr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ru-RU" dirty="0" smtClean="0">
                <a:latin typeface="Times New Roman" pitchFamily="18" charset="0"/>
                <a:cs typeface="Times New Roman" pitchFamily="18" charset="0"/>
              </a:rPr>
              <a:t>10- Годы правления Ивана Грозного?</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a:xfrm>
            <a:off x="1071538" y="2714620"/>
            <a:ext cx="2928926" cy="2000264"/>
          </a:xfrm>
          <a:solidFill>
            <a:schemeClr val="accent2">
              <a:lumMod val="50000"/>
            </a:schemeClr>
          </a:solidFill>
        </p:spPr>
        <p:style>
          <a:lnRef idx="0">
            <a:schemeClr val="accent1"/>
          </a:lnRef>
          <a:fillRef idx="3">
            <a:schemeClr val="accent1"/>
          </a:fillRef>
          <a:effectRef idx="3">
            <a:schemeClr val="accent1"/>
          </a:effectRef>
          <a:fontRef idx="minor">
            <a:schemeClr val="lt1"/>
          </a:fontRef>
        </p:style>
        <p:txBody>
          <a:bodyPr/>
          <a:lstStyle/>
          <a:p>
            <a:pPr algn="ctr">
              <a:buNone/>
            </a:pPr>
            <a:r>
              <a:rPr lang="ru-RU" dirty="0" smtClean="0">
                <a:solidFill>
                  <a:schemeClr val="bg2"/>
                </a:solidFill>
                <a:latin typeface="Times New Roman" pitchFamily="18" charset="0"/>
                <a:cs typeface="Times New Roman" pitchFamily="18" charset="0"/>
              </a:rPr>
              <a:t>Ответ: </a:t>
            </a:r>
          </a:p>
          <a:p>
            <a:pPr algn="ctr">
              <a:buNone/>
            </a:pPr>
            <a:r>
              <a:rPr lang="ru-RU" dirty="0" smtClean="0">
                <a:solidFill>
                  <a:schemeClr val="bg2"/>
                </a:solidFill>
                <a:latin typeface="Times New Roman" pitchFamily="18" charset="0"/>
                <a:cs typeface="Times New Roman" pitchFamily="18" charset="0"/>
              </a:rPr>
              <a:t>1533-1584 гг.</a:t>
            </a:r>
            <a:endParaRPr lang="ru-RU" dirty="0">
              <a:solidFill>
                <a:schemeClr val="bg2"/>
              </a:solidFill>
              <a:latin typeface="Times New Roman" pitchFamily="18" charset="0"/>
              <a:cs typeface="Times New Roman" pitchFamily="18" charset="0"/>
            </a:endParaRPr>
          </a:p>
        </p:txBody>
      </p:sp>
      <p:pic>
        <p:nvPicPr>
          <p:cNvPr id="25602" name="Picture 2" descr="Веселые картинки для детей. Обои для рабочего стола с персонажами мультфильмов и детских книг">
            <a:hlinkClick r:id="rId2" action="ppaction://hlinksldjump"/>
          </p:cNvPr>
          <p:cNvPicPr>
            <a:picLocks noChangeAspect="1" noChangeArrowheads="1"/>
          </p:cNvPicPr>
          <p:nvPr/>
        </p:nvPicPr>
        <p:blipFill>
          <a:blip r:embed="rId3" cstate="print"/>
          <a:srcRect/>
          <a:stretch>
            <a:fillRect/>
          </a:stretch>
        </p:blipFill>
        <p:spPr bwMode="auto">
          <a:xfrm>
            <a:off x="214282" y="5143512"/>
            <a:ext cx="1000132" cy="1528773"/>
          </a:xfrm>
          <a:prstGeom prst="rect">
            <a:avLst/>
          </a:prstGeom>
          <a:noFill/>
        </p:spPr>
      </p:pic>
      <p:pic>
        <p:nvPicPr>
          <p:cNvPr id="25604" name="Picture 4" descr="Ivan-Groznyi-Parsuna.jpg"/>
          <p:cNvPicPr>
            <a:picLocks noChangeAspect="1" noChangeArrowheads="1"/>
          </p:cNvPicPr>
          <p:nvPr/>
        </p:nvPicPr>
        <p:blipFill>
          <a:blip r:embed="rId4"/>
          <a:srcRect/>
          <a:stretch>
            <a:fillRect/>
          </a:stretch>
        </p:blipFill>
        <p:spPr bwMode="auto">
          <a:xfrm>
            <a:off x="4572000" y="2000240"/>
            <a:ext cx="3714776" cy="425342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5602"/>
                                        </p:tgtEl>
                                        <p:attrNameLst>
                                          <p:attrName>style.visibility</p:attrName>
                                        </p:attrNameLst>
                                      </p:cBhvr>
                                      <p:to>
                                        <p:strVal val="visible"/>
                                      </p:to>
                                    </p:set>
                                    <p:anim calcmode="lin" valueType="num">
                                      <p:cBhvr additive="base">
                                        <p:cTn id="7" dur="500" fill="hold"/>
                                        <p:tgtEl>
                                          <p:spTgt spid="25602"/>
                                        </p:tgtEl>
                                        <p:attrNameLst>
                                          <p:attrName>ppt_x</p:attrName>
                                        </p:attrNameLst>
                                      </p:cBhvr>
                                      <p:tavLst>
                                        <p:tav tm="0">
                                          <p:val>
                                            <p:strVal val="#ppt_x"/>
                                          </p:val>
                                        </p:tav>
                                        <p:tav tm="100000">
                                          <p:val>
                                            <p:strVal val="#ppt_x"/>
                                          </p:val>
                                        </p:tav>
                                      </p:tavLst>
                                    </p:anim>
                                    <p:anim calcmode="lin" valueType="num">
                                      <p:cBhvr additive="base">
                                        <p:cTn id="8" dur="500" fill="hold"/>
                                        <p:tgtEl>
                                          <p:spTgt spid="2560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5604"/>
                                        </p:tgtEl>
                                        <p:attrNameLst>
                                          <p:attrName>style.visibility</p:attrName>
                                        </p:attrNameLst>
                                      </p:cBhvr>
                                      <p:to>
                                        <p:strVal val="visible"/>
                                      </p:to>
                                    </p:set>
                                    <p:anim calcmode="lin" valueType="num">
                                      <p:cBhvr additive="base">
                                        <p:cTn id="15" dur="500" fill="hold"/>
                                        <p:tgtEl>
                                          <p:spTgt spid="25604"/>
                                        </p:tgtEl>
                                        <p:attrNameLst>
                                          <p:attrName>ppt_x</p:attrName>
                                        </p:attrNameLst>
                                      </p:cBhvr>
                                      <p:tavLst>
                                        <p:tav tm="0">
                                          <p:val>
                                            <p:strVal val="#ppt_x"/>
                                          </p:val>
                                        </p:tav>
                                        <p:tav tm="100000">
                                          <p:val>
                                            <p:strVal val="#ppt_x"/>
                                          </p:val>
                                        </p:tav>
                                      </p:tavLst>
                                    </p:anim>
                                    <p:anim calcmode="lin" valueType="num">
                                      <p:cBhvr additive="base">
                                        <p:cTn id="16" dur="500" fill="hold"/>
                                        <p:tgtEl>
                                          <p:spTgt spid="25604"/>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bg/>
                                          </p:spTgt>
                                        </p:tgtEl>
                                        <p:attrNameLst>
                                          <p:attrName>style.visibility</p:attrName>
                                        </p:attrNameLst>
                                      </p:cBhvr>
                                      <p:to>
                                        <p:strVal val="visible"/>
                                      </p:to>
                                    </p:set>
                                    <p:anim calcmode="lin" valueType="num">
                                      <p:cBhvr additive="base">
                                        <p:cTn id="19" dur="500" fill="hold"/>
                                        <p:tgtEl>
                                          <p:spTgt spid="3">
                                            <p:bg/>
                                          </p:spTgt>
                                        </p:tgtEl>
                                        <p:attrNameLst>
                                          <p:attrName>ppt_x</p:attrName>
                                        </p:attrNameLst>
                                      </p:cBhvr>
                                      <p:tavLst>
                                        <p:tav tm="0">
                                          <p:val>
                                            <p:strVal val="#ppt_x"/>
                                          </p:val>
                                        </p:tav>
                                        <p:tav tm="100000">
                                          <p:val>
                                            <p:strVal val="#ppt_x"/>
                                          </p:val>
                                        </p:tav>
                                      </p:tavLst>
                                    </p:anim>
                                    <p:anim calcmode="lin" valueType="num">
                                      <p:cBhvr additive="base">
                                        <p:cTn id="20" dur="500" fill="hold"/>
                                        <p:tgtEl>
                                          <p:spTgt spid="3">
                                            <p:bg/>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anim calcmode="lin" valueType="num">
                                      <p:cBhvr additive="base">
                                        <p:cTn id="2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 calcmode="lin" valueType="num">
                                      <p:cBhvr additive="base">
                                        <p:cTn id="2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4643446"/>
          </a:xfrm>
        </p:spPr>
        <p:style>
          <a:lnRef idx="0">
            <a:schemeClr val="dk1"/>
          </a:lnRef>
          <a:fillRef idx="3">
            <a:schemeClr val="dk1"/>
          </a:fillRef>
          <a:effectRef idx="3">
            <a:schemeClr val="dk1"/>
          </a:effectRef>
          <a:fontRef idx="minor">
            <a:schemeClr val="lt1"/>
          </a:fontRef>
        </p:style>
        <p:txBody>
          <a:bodyPr>
            <a:normAutofit fontScale="90000"/>
          </a:bodyPr>
          <a:lstStyle/>
          <a:p>
            <a:r>
              <a:rPr lang="ru-RU" dirty="0" smtClean="0">
                <a:solidFill>
                  <a:schemeClr val="bg2"/>
                </a:solidFill>
                <a:latin typeface="Times New Roman" pitchFamily="18" charset="0"/>
                <a:cs typeface="Times New Roman" pitchFamily="18" charset="0"/>
              </a:rPr>
              <a:t>20- Памятник русского законодательства, установивший повышенные размеры пожилого и вводивший дополнительные условия для выхода крестьян в Юрьев день:</a:t>
            </a:r>
            <a:endParaRPr lang="ru-RU" dirty="0">
              <a:solidFill>
                <a:schemeClr val="bg2"/>
              </a:solidFill>
              <a:latin typeface="Times New Roman" pitchFamily="18" charset="0"/>
              <a:cs typeface="Times New Roman" pitchFamily="18" charset="0"/>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4643446"/>
          </a:xfrm>
        </p:spPr>
        <p:style>
          <a:lnRef idx="0">
            <a:schemeClr val="dk1"/>
          </a:lnRef>
          <a:fillRef idx="3">
            <a:schemeClr val="dk1"/>
          </a:fillRef>
          <a:effectRef idx="3">
            <a:schemeClr val="dk1"/>
          </a:effectRef>
          <a:fontRef idx="minor">
            <a:schemeClr val="lt1"/>
          </a:fontRef>
        </p:style>
        <p:txBody>
          <a:bodyPr>
            <a:normAutofit fontScale="90000"/>
          </a:bodyPr>
          <a:lstStyle/>
          <a:p>
            <a:r>
              <a:rPr lang="ru-RU" dirty="0" smtClean="0">
                <a:solidFill>
                  <a:schemeClr val="bg2"/>
                </a:solidFill>
                <a:latin typeface="Times New Roman" pitchFamily="18" charset="0"/>
                <a:cs typeface="Times New Roman" pitchFamily="18" charset="0"/>
              </a:rPr>
              <a:t>20- Памятник русского законодательства, установивший повышенные размеры пожилого и вводивший дополнительные условия для выхода крестьян в Юрьев день:</a:t>
            </a:r>
            <a:endParaRPr lang="ru-RU" dirty="0">
              <a:solidFill>
                <a:schemeClr val="bg2"/>
              </a:solidFill>
              <a:latin typeface="Times New Roman" pitchFamily="18" charset="0"/>
              <a:cs typeface="Times New Roman" pitchFamily="18" charset="0"/>
            </a:endParaRPr>
          </a:p>
        </p:txBody>
      </p:sp>
      <p:sp>
        <p:nvSpPr>
          <p:cNvPr id="3" name="Содержимое 2"/>
          <p:cNvSpPr>
            <a:spLocks noGrp="1"/>
          </p:cNvSpPr>
          <p:nvPr>
            <p:ph idx="1"/>
          </p:nvPr>
        </p:nvSpPr>
        <p:spPr>
          <a:xfrm>
            <a:off x="1214414" y="6018201"/>
            <a:ext cx="6000792" cy="839799"/>
          </a:xfrm>
        </p:spPr>
        <p:style>
          <a:lnRef idx="1">
            <a:schemeClr val="dk1"/>
          </a:lnRef>
          <a:fillRef idx="2">
            <a:schemeClr val="dk1"/>
          </a:fillRef>
          <a:effectRef idx="1">
            <a:schemeClr val="dk1"/>
          </a:effectRef>
          <a:fontRef idx="minor">
            <a:schemeClr val="dk1"/>
          </a:fontRef>
        </p:style>
        <p:txBody>
          <a:bodyPr/>
          <a:lstStyle/>
          <a:p>
            <a:pPr>
              <a:buNone/>
            </a:pPr>
            <a:r>
              <a:rPr lang="ru-RU" dirty="0" smtClean="0">
                <a:latin typeface="Times New Roman" pitchFamily="18" charset="0"/>
                <a:cs typeface="Times New Roman" pitchFamily="18" charset="0"/>
              </a:rPr>
              <a:t>Ответ: Судебник Ивана Грозного</a:t>
            </a:r>
            <a:endParaRPr lang="ru-RU" dirty="0">
              <a:latin typeface="Times New Roman" pitchFamily="18" charset="0"/>
              <a:cs typeface="Times New Roman" pitchFamily="18" charset="0"/>
            </a:endParaRPr>
          </a:p>
        </p:txBody>
      </p:sp>
      <p:pic>
        <p:nvPicPr>
          <p:cNvPr id="4" name="Picture 2" descr="Веселые картинки для детей. Обои для рабочего стола с персонажами мультфильмов и детских книг">
            <a:hlinkClick r:id="rId2" action="ppaction://hlinksldjump"/>
          </p:cNvPr>
          <p:cNvPicPr>
            <a:picLocks noChangeAspect="1" noChangeArrowheads="1"/>
          </p:cNvPicPr>
          <p:nvPr/>
        </p:nvPicPr>
        <p:blipFill>
          <a:blip r:embed="rId3" cstate="print"/>
          <a:srcRect/>
          <a:stretch>
            <a:fillRect/>
          </a:stretch>
        </p:blipFill>
        <p:spPr bwMode="auto">
          <a:xfrm>
            <a:off x="214282" y="5143512"/>
            <a:ext cx="1000132" cy="1528773"/>
          </a:xfrm>
          <a:prstGeom prst="rect">
            <a:avLst/>
          </a:prstGeom>
          <a:noFill/>
        </p:spPr>
      </p:pic>
      <p:pic>
        <p:nvPicPr>
          <p:cNvPr id="24578" name="Picture 2" descr="https://upload.wikimedia.org/wikipedia/commons/thumb/1/19/Sudebnik_of_1550.jpeg/350px-Sudebnik_of_1550.jpeg"/>
          <p:cNvPicPr>
            <a:picLocks noChangeAspect="1" noChangeArrowheads="1"/>
          </p:cNvPicPr>
          <p:nvPr/>
        </p:nvPicPr>
        <p:blipFill>
          <a:blip r:embed="rId4"/>
          <a:srcRect/>
          <a:stretch>
            <a:fillRect/>
          </a:stretch>
        </p:blipFill>
        <p:spPr bwMode="auto">
          <a:xfrm>
            <a:off x="5810250" y="4643446"/>
            <a:ext cx="3333750" cy="1314451"/>
          </a:xfrm>
          <a:prstGeom prst="rect">
            <a:avLst/>
          </a:prstGeom>
          <a:noFill/>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4578"/>
                                        </p:tgtEl>
                                        <p:attrNameLst>
                                          <p:attrName>style.visibility</p:attrName>
                                        </p:attrNameLst>
                                      </p:cBhvr>
                                      <p:to>
                                        <p:strVal val="visible"/>
                                      </p:to>
                                    </p:set>
                                    <p:anim calcmode="lin" valueType="num">
                                      <p:cBhvr additive="base">
                                        <p:cTn id="15" dur="500" fill="hold"/>
                                        <p:tgtEl>
                                          <p:spTgt spid="24578"/>
                                        </p:tgtEl>
                                        <p:attrNameLst>
                                          <p:attrName>ppt_x</p:attrName>
                                        </p:attrNameLst>
                                      </p:cBhvr>
                                      <p:tavLst>
                                        <p:tav tm="0">
                                          <p:val>
                                            <p:strVal val="#ppt_x"/>
                                          </p:val>
                                        </p:tav>
                                        <p:tav tm="100000">
                                          <p:val>
                                            <p:strVal val="#ppt_x"/>
                                          </p:val>
                                        </p:tav>
                                      </p:tavLst>
                                    </p:anim>
                                    <p:anim calcmode="lin" valueType="num">
                                      <p:cBhvr additive="base">
                                        <p:cTn id="16" dur="500" fill="hold"/>
                                        <p:tgtEl>
                                          <p:spTgt spid="2457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bg/>
                                          </p:spTgt>
                                        </p:tgtEl>
                                        <p:attrNameLst>
                                          <p:attrName>style.visibility</p:attrName>
                                        </p:attrNameLst>
                                      </p:cBhvr>
                                      <p:to>
                                        <p:strVal val="visible"/>
                                      </p:to>
                                    </p:set>
                                    <p:anim calcmode="lin" valueType="num">
                                      <p:cBhvr additive="base">
                                        <p:cTn id="19" dur="500" fill="hold"/>
                                        <p:tgtEl>
                                          <p:spTgt spid="3">
                                            <p:bg/>
                                          </p:spTgt>
                                        </p:tgtEl>
                                        <p:attrNameLst>
                                          <p:attrName>ppt_x</p:attrName>
                                        </p:attrNameLst>
                                      </p:cBhvr>
                                      <p:tavLst>
                                        <p:tav tm="0">
                                          <p:val>
                                            <p:strVal val="#ppt_x"/>
                                          </p:val>
                                        </p:tav>
                                        <p:tav tm="100000">
                                          <p:val>
                                            <p:strVal val="#ppt_x"/>
                                          </p:val>
                                        </p:tav>
                                      </p:tavLst>
                                    </p:anim>
                                    <p:anim calcmode="lin" valueType="num">
                                      <p:cBhvr additive="base">
                                        <p:cTn id="20" dur="500" fill="hold"/>
                                        <p:tgtEl>
                                          <p:spTgt spid="3">
                                            <p:bg/>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anim calcmode="lin" valueType="num">
                                      <p:cBhvr additive="base">
                                        <p:cTn id="2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71472" y="1357298"/>
            <a:ext cx="8229600" cy="1500198"/>
          </a:xfrm>
          <a:effectLst>
            <a:outerShdw blurRad="152400" dist="317500" dir="5400000" sx="90000" sy="-19000" rotWithShape="0">
              <a:prstClr val="black">
                <a:alpha val="15000"/>
              </a:prstClr>
            </a:outerShdw>
          </a:effectLst>
        </p:spPr>
        <p:style>
          <a:lnRef idx="2">
            <a:schemeClr val="accent4">
              <a:shade val="50000"/>
            </a:schemeClr>
          </a:lnRef>
          <a:fillRef idx="1">
            <a:schemeClr val="accent4"/>
          </a:fillRef>
          <a:effectRef idx="0">
            <a:schemeClr val="accent4"/>
          </a:effectRef>
          <a:fontRef idx="minor">
            <a:schemeClr val="lt1"/>
          </a:fontRef>
        </p:style>
        <p:txBody>
          <a:bodyPr/>
          <a:lstStyle/>
          <a:p>
            <a:pPr algn="ctr">
              <a:buNone/>
            </a:pPr>
            <a:r>
              <a:rPr lang="ru-RU" b="1" u="sng" dirty="0" smtClean="0">
                <a:solidFill>
                  <a:schemeClr val="tx1">
                    <a:lumMod val="95000"/>
                    <a:lumOff val="5000"/>
                  </a:schemeClr>
                </a:solidFill>
                <a:latin typeface="Times New Roman" pitchFamily="18" charset="0"/>
                <a:cs typeface="Times New Roman" pitchFamily="18" charset="0"/>
              </a:rPr>
              <a:t>30</a:t>
            </a:r>
            <a:r>
              <a:rPr lang="ru-RU" dirty="0" smtClean="0">
                <a:solidFill>
                  <a:schemeClr val="tx1">
                    <a:lumMod val="95000"/>
                    <a:lumOff val="5000"/>
                  </a:schemeClr>
                </a:solidFill>
                <a:latin typeface="Times New Roman" pitchFamily="18" charset="0"/>
                <a:cs typeface="Times New Roman" pitchFamily="18" charset="0"/>
              </a:rPr>
              <a:t>- В  Избранную раду-</a:t>
            </a:r>
            <a:r>
              <a:rPr lang="en-US" dirty="0" smtClean="0">
                <a:solidFill>
                  <a:schemeClr val="tx1">
                    <a:lumMod val="95000"/>
                    <a:lumOff val="5000"/>
                  </a:schemeClr>
                </a:solidFill>
                <a:latin typeface="Times New Roman" pitchFamily="18" charset="0"/>
                <a:cs typeface="Times New Roman" pitchFamily="18" charset="0"/>
              </a:rPr>
              <a:t> </a:t>
            </a:r>
            <a:r>
              <a:rPr lang="ru-RU" dirty="0" smtClean="0">
                <a:solidFill>
                  <a:schemeClr val="tx1">
                    <a:lumMod val="95000"/>
                    <a:lumOff val="5000"/>
                  </a:schemeClr>
                </a:solidFill>
                <a:latin typeface="Times New Roman" pitchFamily="18" charset="0"/>
                <a:cs typeface="Times New Roman" pitchFamily="18" charset="0"/>
              </a:rPr>
              <a:t>неофициальное правительство при Иване </a:t>
            </a:r>
            <a:r>
              <a:rPr lang="en-US" dirty="0" smtClean="0">
                <a:solidFill>
                  <a:schemeClr val="tx1">
                    <a:lumMod val="95000"/>
                    <a:lumOff val="5000"/>
                  </a:schemeClr>
                </a:solidFill>
                <a:latin typeface="Times New Roman" pitchFamily="18" charset="0"/>
                <a:cs typeface="Times New Roman" pitchFamily="18" charset="0"/>
              </a:rPr>
              <a:t>IV – </a:t>
            </a:r>
            <a:r>
              <a:rPr lang="ru-RU" dirty="0" smtClean="0">
                <a:solidFill>
                  <a:schemeClr val="tx1">
                    <a:lumMod val="95000"/>
                    <a:lumOff val="5000"/>
                  </a:schemeClr>
                </a:solidFill>
                <a:latin typeface="Times New Roman" pitchFamily="18" charset="0"/>
                <a:cs typeface="Times New Roman" pitchFamily="18" charset="0"/>
              </a:rPr>
              <a:t>входили </a:t>
            </a:r>
            <a:endParaRPr lang="ru-RU" dirty="0">
              <a:solidFill>
                <a:schemeClr val="tx1">
                  <a:lumMod val="95000"/>
                  <a:lumOff val="5000"/>
                </a:schemeClr>
              </a:solidFill>
              <a:latin typeface="Times New Roman" pitchFamily="18" charset="0"/>
              <a:cs typeface="Times New Roman" pitchFamily="18" charset="0"/>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214290"/>
            <a:ext cx="8229600" cy="1500198"/>
          </a:xfrm>
        </p:spPr>
        <p:style>
          <a:lnRef idx="2">
            <a:schemeClr val="accent4">
              <a:shade val="50000"/>
            </a:schemeClr>
          </a:lnRef>
          <a:fillRef idx="1">
            <a:schemeClr val="accent4"/>
          </a:fillRef>
          <a:effectRef idx="0">
            <a:schemeClr val="accent4"/>
          </a:effectRef>
          <a:fontRef idx="minor">
            <a:schemeClr val="lt1"/>
          </a:fontRef>
        </p:style>
        <p:txBody>
          <a:bodyPr/>
          <a:lstStyle/>
          <a:p>
            <a:pPr algn="ctr">
              <a:buNone/>
            </a:pPr>
            <a:r>
              <a:rPr lang="ru-RU" dirty="0" smtClean="0">
                <a:solidFill>
                  <a:schemeClr val="tx1">
                    <a:lumMod val="95000"/>
                    <a:lumOff val="5000"/>
                  </a:schemeClr>
                </a:solidFill>
                <a:latin typeface="Times New Roman" pitchFamily="18" charset="0"/>
                <a:cs typeface="Times New Roman" pitchFamily="18" charset="0"/>
              </a:rPr>
              <a:t>30- В  Избранную раду-</a:t>
            </a:r>
            <a:r>
              <a:rPr lang="en-US" dirty="0" smtClean="0">
                <a:solidFill>
                  <a:schemeClr val="tx1">
                    <a:lumMod val="95000"/>
                    <a:lumOff val="5000"/>
                  </a:schemeClr>
                </a:solidFill>
                <a:latin typeface="Times New Roman" pitchFamily="18" charset="0"/>
                <a:cs typeface="Times New Roman" pitchFamily="18" charset="0"/>
              </a:rPr>
              <a:t> </a:t>
            </a:r>
            <a:r>
              <a:rPr lang="ru-RU" dirty="0" smtClean="0">
                <a:solidFill>
                  <a:schemeClr val="tx1">
                    <a:lumMod val="95000"/>
                    <a:lumOff val="5000"/>
                  </a:schemeClr>
                </a:solidFill>
                <a:latin typeface="Times New Roman" pitchFamily="18" charset="0"/>
                <a:cs typeface="Times New Roman" pitchFamily="18" charset="0"/>
              </a:rPr>
              <a:t>неофициальное правительство при Иване </a:t>
            </a:r>
            <a:r>
              <a:rPr lang="en-US" dirty="0" smtClean="0">
                <a:solidFill>
                  <a:schemeClr val="tx1">
                    <a:lumMod val="95000"/>
                    <a:lumOff val="5000"/>
                  </a:schemeClr>
                </a:solidFill>
                <a:latin typeface="Times New Roman" pitchFamily="18" charset="0"/>
                <a:cs typeface="Times New Roman" pitchFamily="18" charset="0"/>
              </a:rPr>
              <a:t>IV – </a:t>
            </a:r>
            <a:r>
              <a:rPr lang="ru-RU" dirty="0" smtClean="0">
                <a:solidFill>
                  <a:schemeClr val="tx1">
                    <a:lumMod val="95000"/>
                    <a:lumOff val="5000"/>
                  </a:schemeClr>
                </a:solidFill>
                <a:latin typeface="Times New Roman" pitchFamily="18" charset="0"/>
                <a:cs typeface="Times New Roman" pitchFamily="18" charset="0"/>
              </a:rPr>
              <a:t>входили </a:t>
            </a:r>
            <a:endParaRPr lang="ru-RU" dirty="0">
              <a:solidFill>
                <a:schemeClr val="tx1">
                  <a:lumMod val="95000"/>
                  <a:lumOff val="5000"/>
                </a:schemeClr>
              </a:solidFill>
              <a:latin typeface="Times New Roman" pitchFamily="18" charset="0"/>
              <a:cs typeface="Times New Roman" pitchFamily="18" charset="0"/>
            </a:endParaRPr>
          </a:p>
        </p:txBody>
      </p:sp>
      <p:sp>
        <p:nvSpPr>
          <p:cNvPr id="5" name="Содержимое 2"/>
          <p:cNvSpPr txBox="1">
            <a:spLocks/>
          </p:cNvSpPr>
          <p:nvPr/>
        </p:nvSpPr>
        <p:spPr>
          <a:xfrm>
            <a:off x="500034" y="1857364"/>
            <a:ext cx="8072494" cy="1285884"/>
          </a:xfrm>
          <a:prstGeom prst="rect">
            <a:avLst/>
          </a:prstGeom>
        </p:spPr>
        <p:style>
          <a:lnRef idx="2">
            <a:schemeClr val="accent4"/>
          </a:lnRef>
          <a:fillRef idx="1">
            <a:schemeClr val="lt1"/>
          </a:fillRef>
          <a:effectRef idx="0">
            <a:schemeClr val="accent4"/>
          </a:effectRef>
          <a:fontRef idx="minor">
            <a:schemeClr val="dk1"/>
          </a:fontRef>
        </p:style>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2800" b="0" i="0" u="none" strike="noStrike" kern="1200" cap="none" spc="0" normalizeH="0" baseline="0" noProof="0" dirty="0" smtClean="0">
                <a:ln>
                  <a:noFill/>
                </a:ln>
                <a:solidFill>
                  <a:schemeClr val="accent5">
                    <a:lumMod val="50000"/>
                  </a:schemeClr>
                </a:solidFill>
                <a:effectLst/>
                <a:uLnTx/>
                <a:uFillTx/>
                <a:latin typeface="Times New Roman" pitchFamily="18" charset="0"/>
                <a:cs typeface="Times New Roman" pitchFamily="18" charset="0"/>
              </a:rPr>
              <a:t>Ответ: Алексей Федорович Адашев, митрополит </a:t>
            </a:r>
            <a:r>
              <a:rPr kumimoji="0" lang="ru-RU" sz="2800" b="0" i="0" u="none" strike="noStrike" kern="1200" cap="none" spc="0" normalizeH="0" baseline="0" noProof="0" dirty="0" err="1" smtClean="0">
                <a:ln>
                  <a:noFill/>
                </a:ln>
                <a:solidFill>
                  <a:schemeClr val="accent5">
                    <a:lumMod val="50000"/>
                  </a:schemeClr>
                </a:solidFill>
                <a:effectLst/>
                <a:uLnTx/>
                <a:uFillTx/>
                <a:latin typeface="Times New Roman" pitchFamily="18" charset="0"/>
                <a:cs typeface="Times New Roman" pitchFamily="18" charset="0"/>
              </a:rPr>
              <a:t>Макарий</a:t>
            </a:r>
            <a:r>
              <a:rPr kumimoji="0" lang="ru-RU" sz="2800" b="0" i="0" u="none" strike="noStrike" kern="1200" cap="none" spc="0" normalizeH="0" baseline="0" noProof="0" dirty="0" smtClean="0">
                <a:ln>
                  <a:noFill/>
                </a:ln>
                <a:solidFill>
                  <a:schemeClr val="accent5">
                    <a:lumMod val="50000"/>
                  </a:schemeClr>
                </a:solidFill>
                <a:effectLst/>
                <a:uLnTx/>
                <a:uFillTx/>
                <a:latin typeface="Times New Roman" pitchFamily="18" charset="0"/>
                <a:cs typeface="Times New Roman" pitchFamily="18" charset="0"/>
              </a:rPr>
              <a:t>, священник </a:t>
            </a:r>
            <a:r>
              <a:rPr kumimoji="0" lang="ru-RU" sz="2800" b="0" i="0" u="none" strike="noStrike" kern="1200" cap="none" spc="0" normalizeH="0" baseline="0" noProof="0" dirty="0" err="1" smtClean="0">
                <a:ln>
                  <a:noFill/>
                </a:ln>
                <a:solidFill>
                  <a:schemeClr val="accent5">
                    <a:lumMod val="50000"/>
                  </a:schemeClr>
                </a:solidFill>
                <a:effectLst/>
                <a:uLnTx/>
                <a:uFillTx/>
                <a:latin typeface="Times New Roman" pitchFamily="18" charset="0"/>
                <a:cs typeface="Times New Roman" pitchFamily="18" charset="0"/>
              </a:rPr>
              <a:t>Сильвестр</a:t>
            </a:r>
            <a:r>
              <a:rPr kumimoji="0" lang="ru-RU" sz="2800" b="0" i="0" u="none" strike="noStrike" kern="1200" cap="none" spc="0" normalizeH="0" baseline="0" noProof="0" dirty="0" smtClean="0">
                <a:ln>
                  <a:noFill/>
                </a:ln>
                <a:solidFill>
                  <a:schemeClr val="accent5">
                    <a:lumMod val="50000"/>
                  </a:schemeClr>
                </a:solidFill>
                <a:effectLst/>
                <a:uLnTx/>
                <a:uFillTx/>
                <a:latin typeface="Times New Roman" pitchFamily="18" charset="0"/>
                <a:cs typeface="Times New Roman" pitchFamily="18" charset="0"/>
              </a:rPr>
              <a:t>, князь Андрей Михайлович</a:t>
            </a:r>
            <a:r>
              <a:rPr kumimoji="0" lang="ru-RU" sz="2800" b="0" i="0" u="none" strike="noStrike" kern="1200" cap="none" spc="0" normalizeH="0" noProof="0" dirty="0" smtClean="0">
                <a:ln>
                  <a:noFill/>
                </a:ln>
                <a:solidFill>
                  <a:schemeClr val="accent5">
                    <a:lumMod val="50000"/>
                  </a:schemeClr>
                </a:solidFill>
                <a:effectLst/>
                <a:uLnTx/>
                <a:uFillTx/>
                <a:latin typeface="Times New Roman" pitchFamily="18" charset="0"/>
                <a:cs typeface="Times New Roman" pitchFamily="18" charset="0"/>
              </a:rPr>
              <a:t> Курбский </a:t>
            </a:r>
            <a:endParaRPr kumimoji="0" lang="ru-RU" sz="2800" b="0" i="0" u="none" strike="noStrike" kern="1200" cap="none" spc="0" normalizeH="0" baseline="0" noProof="0" dirty="0">
              <a:ln>
                <a:noFill/>
              </a:ln>
              <a:solidFill>
                <a:schemeClr val="accent5">
                  <a:lumMod val="50000"/>
                </a:schemeClr>
              </a:solidFill>
              <a:effectLst/>
              <a:uLnTx/>
              <a:uFillTx/>
              <a:latin typeface="Times New Roman" pitchFamily="18" charset="0"/>
              <a:cs typeface="Times New Roman" pitchFamily="18" charset="0"/>
            </a:endParaRPr>
          </a:p>
        </p:txBody>
      </p:sp>
      <p:pic>
        <p:nvPicPr>
          <p:cNvPr id="23554" name="Picture 2" descr="https://upload.wikimedia.org/wikipedia/commons/thumb/f/fc/1000_Adashev.jpg/180px-1000_Adashev.jpg"/>
          <p:cNvPicPr>
            <a:picLocks noChangeAspect="1" noChangeArrowheads="1"/>
          </p:cNvPicPr>
          <p:nvPr/>
        </p:nvPicPr>
        <p:blipFill>
          <a:blip r:embed="rId2"/>
          <a:srcRect/>
          <a:stretch>
            <a:fillRect/>
          </a:stretch>
        </p:blipFill>
        <p:spPr bwMode="auto">
          <a:xfrm>
            <a:off x="1214414" y="3214686"/>
            <a:ext cx="1714500" cy="3314700"/>
          </a:xfrm>
          <a:prstGeom prst="rect">
            <a:avLst/>
          </a:prstGeom>
          <a:noFill/>
        </p:spPr>
      </p:pic>
      <p:pic>
        <p:nvPicPr>
          <p:cNvPr id="23558" name="Picture 6" descr="Metropolitan Macarius.jpg"/>
          <p:cNvPicPr>
            <a:picLocks noChangeAspect="1" noChangeArrowheads="1"/>
          </p:cNvPicPr>
          <p:nvPr/>
        </p:nvPicPr>
        <p:blipFill>
          <a:blip r:embed="rId3"/>
          <a:srcRect/>
          <a:stretch>
            <a:fillRect/>
          </a:stretch>
        </p:blipFill>
        <p:spPr bwMode="auto">
          <a:xfrm>
            <a:off x="3643306" y="3143248"/>
            <a:ext cx="2667000" cy="3476626"/>
          </a:xfrm>
          <a:prstGeom prst="rect">
            <a:avLst/>
          </a:prstGeom>
          <a:noFill/>
        </p:spPr>
      </p:pic>
      <p:pic>
        <p:nvPicPr>
          <p:cNvPr id="23560" name="Picture 8" descr="https://upload.wikimedia.org/wikipedia/commons/thumb/2/2c/1000_Silvestr.jpg/140px-1000_Silvestr.jpg"/>
          <p:cNvPicPr>
            <a:picLocks noChangeAspect="1" noChangeArrowheads="1"/>
          </p:cNvPicPr>
          <p:nvPr/>
        </p:nvPicPr>
        <p:blipFill>
          <a:blip r:embed="rId4"/>
          <a:srcRect/>
          <a:stretch>
            <a:fillRect/>
          </a:stretch>
        </p:blipFill>
        <p:spPr bwMode="auto">
          <a:xfrm>
            <a:off x="6858016" y="3214686"/>
            <a:ext cx="1785950" cy="3393306"/>
          </a:xfrm>
          <a:prstGeom prst="rect">
            <a:avLst/>
          </a:prstGeom>
          <a:noFill/>
        </p:spPr>
      </p:pic>
      <p:pic>
        <p:nvPicPr>
          <p:cNvPr id="10" name="Picture 2" descr="Веселые картинки для детей. Обои для рабочего стола с персонажами мультфильмов и детских книг">
            <a:hlinkClick r:id="rId5" action="ppaction://hlinksldjump"/>
          </p:cNvPr>
          <p:cNvPicPr>
            <a:picLocks noChangeAspect="1" noChangeArrowheads="1"/>
          </p:cNvPicPr>
          <p:nvPr/>
        </p:nvPicPr>
        <p:blipFill>
          <a:blip r:embed="rId6" cstate="print"/>
          <a:srcRect/>
          <a:stretch>
            <a:fillRect/>
          </a:stretch>
        </p:blipFill>
        <p:spPr bwMode="auto">
          <a:xfrm>
            <a:off x="214282" y="5143512"/>
            <a:ext cx="1000132" cy="1528773"/>
          </a:xfrm>
          <a:prstGeom prst="rect">
            <a:avLst/>
          </a:prstGeom>
          <a:noFill/>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23554"/>
                                        </p:tgtEl>
                                        <p:attrNameLst>
                                          <p:attrName>style.visibility</p:attrName>
                                        </p:attrNameLst>
                                      </p:cBhvr>
                                      <p:to>
                                        <p:strVal val="visible"/>
                                      </p:to>
                                    </p:set>
                                    <p:anim calcmode="lin" valueType="num">
                                      <p:cBhvr additive="base">
                                        <p:cTn id="19" dur="500" fill="hold"/>
                                        <p:tgtEl>
                                          <p:spTgt spid="23554"/>
                                        </p:tgtEl>
                                        <p:attrNameLst>
                                          <p:attrName>ppt_x</p:attrName>
                                        </p:attrNameLst>
                                      </p:cBhvr>
                                      <p:tavLst>
                                        <p:tav tm="0">
                                          <p:val>
                                            <p:strVal val="#ppt_x"/>
                                          </p:val>
                                        </p:tav>
                                        <p:tav tm="100000">
                                          <p:val>
                                            <p:strVal val="#ppt_x"/>
                                          </p:val>
                                        </p:tav>
                                      </p:tavLst>
                                    </p:anim>
                                    <p:anim calcmode="lin" valueType="num">
                                      <p:cBhvr additive="base">
                                        <p:cTn id="20" dur="500" fill="hold"/>
                                        <p:tgtEl>
                                          <p:spTgt spid="23554"/>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3558"/>
                                        </p:tgtEl>
                                        <p:attrNameLst>
                                          <p:attrName>style.visibility</p:attrName>
                                        </p:attrNameLst>
                                      </p:cBhvr>
                                      <p:to>
                                        <p:strVal val="visible"/>
                                      </p:to>
                                    </p:set>
                                    <p:anim calcmode="lin" valueType="num">
                                      <p:cBhvr additive="base">
                                        <p:cTn id="23" dur="500" fill="hold"/>
                                        <p:tgtEl>
                                          <p:spTgt spid="23558"/>
                                        </p:tgtEl>
                                        <p:attrNameLst>
                                          <p:attrName>ppt_x</p:attrName>
                                        </p:attrNameLst>
                                      </p:cBhvr>
                                      <p:tavLst>
                                        <p:tav tm="0">
                                          <p:val>
                                            <p:strVal val="#ppt_x"/>
                                          </p:val>
                                        </p:tav>
                                        <p:tav tm="100000">
                                          <p:val>
                                            <p:strVal val="#ppt_x"/>
                                          </p:val>
                                        </p:tav>
                                      </p:tavLst>
                                    </p:anim>
                                    <p:anim calcmode="lin" valueType="num">
                                      <p:cBhvr additive="base">
                                        <p:cTn id="24" dur="500" fill="hold"/>
                                        <p:tgtEl>
                                          <p:spTgt spid="23558"/>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3560"/>
                                        </p:tgtEl>
                                        <p:attrNameLst>
                                          <p:attrName>style.visibility</p:attrName>
                                        </p:attrNameLst>
                                      </p:cBhvr>
                                      <p:to>
                                        <p:strVal val="visible"/>
                                      </p:to>
                                    </p:set>
                                    <p:anim calcmode="lin" valueType="num">
                                      <p:cBhvr additive="base">
                                        <p:cTn id="27" dur="500" fill="hold"/>
                                        <p:tgtEl>
                                          <p:spTgt spid="23560"/>
                                        </p:tgtEl>
                                        <p:attrNameLst>
                                          <p:attrName>ppt_x</p:attrName>
                                        </p:attrNameLst>
                                      </p:cBhvr>
                                      <p:tavLst>
                                        <p:tav tm="0">
                                          <p:val>
                                            <p:strVal val="#ppt_x"/>
                                          </p:val>
                                        </p:tav>
                                        <p:tav tm="100000">
                                          <p:val>
                                            <p:strVal val="#ppt_x"/>
                                          </p:val>
                                        </p:tav>
                                      </p:tavLst>
                                    </p:anim>
                                    <p:anim calcmode="lin" valueType="num">
                                      <p:cBhvr additive="base">
                                        <p:cTn id="28" dur="500" fill="hold"/>
                                        <p:tgtEl>
                                          <p:spTgt spid="23560"/>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theme/theme1.xml><?xml version="1.0" encoding="utf-8"?>
<a:theme xmlns:a="http://schemas.openxmlformats.org/drawingml/2006/main" name="bloknot9990">
  <a:themeElements>
    <a:clrScheme name="Начальная">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Модуль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bloknot9990</Template>
  <TotalTime>494</TotalTime>
  <Words>966</Words>
  <Application>Microsoft Office PowerPoint</Application>
  <PresentationFormat>Экран (4:3)</PresentationFormat>
  <Paragraphs>110</Paragraphs>
  <Slides>39</Slides>
  <Notes>0</Notes>
  <HiddenSlides>36</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39</vt:i4>
      </vt:variant>
    </vt:vector>
  </HeadingPairs>
  <TitlesOfParts>
    <vt:vector size="44" baseType="lpstr">
      <vt:lpstr>Arial</vt:lpstr>
      <vt:lpstr>Calibri</vt:lpstr>
      <vt:lpstr>Constantia</vt:lpstr>
      <vt:lpstr>Times New Roman</vt:lpstr>
      <vt:lpstr>bloknot9990</vt:lpstr>
      <vt:lpstr>Презентация PowerPoint</vt:lpstr>
      <vt:lpstr>Презентация PowerPoint</vt:lpstr>
      <vt:lpstr>Презентация PowerPoint</vt:lpstr>
      <vt:lpstr>10- Годы правления Ивана Грозного?</vt:lpstr>
      <vt:lpstr>10- Годы правления Ивана Грозного?</vt:lpstr>
      <vt:lpstr>20- Памятник русского законодательства, установивший повышенные размеры пожилого и вводивший дополнительные условия для выхода крестьян в Юрьев день:</vt:lpstr>
      <vt:lpstr>20- Памятник русского законодательства, установивший повышенные размеры пожилого и вводивший дополнительные условия для выхода крестьян в Юрьев день:</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шабадаев виталий</dc:creator>
  <cp:lastModifiedBy>Пользователь</cp:lastModifiedBy>
  <cp:revision>53</cp:revision>
  <dcterms:created xsi:type="dcterms:W3CDTF">2015-02-03T06:45:20Z</dcterms:created>
  <dcterms:modified xsi:type="dcterms:W3CDTF">2020-03-01T10:19:23Z</dcterms:modified>
</cp:coreProperties>
</file>