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4" r:id="rId5"/>
    <p:sldId id="265" r:id="rId6"/>
    <p:sldId id="258" r:id="rId7"/>
    <p:sldId id="260" r:id="rId8"/>
    <p:sldId id="261" r:id="rId9"/>
    <p:sldId id="267" r:id="rId10"/>
    <p:sldId id="25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5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69D993B-17E7-4A7F-92CF-A18E21E3ED7E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25A7-D2B7-44F1-8EFF-39366FF170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993B-17E7-4A7F-92CF-A18E21E3ED7E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25A7-D2B7-44F1-8EFF-39366FF170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993B-17E7-4A7F-92CF-A18E21E3ED7E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25A7-D2B7-44F1-8EFF-39366FF170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993B-17E7-4A7F-92CF-A18E21E3ED7E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25A7-D2B7-44F1-8EFF-39366FF170CB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993B-17E7-4A7F-92CF-A18E21E3ED7E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25A7-D2B7-44F1-8EFF-39366FF170C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993B-17E7-4A7F-92CF-A18E21E3ED7E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25A7-D2B7-44F1-8EFF-39366FF170C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993B-17E7-4A7F-92CF-A18E21E3ED7E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25A7-D2B7-44F1-8EFF-39366FF170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993B-17E7-4A7F-92CF-A18E21E3ED7E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25A7-D2B7-44F1-8EFF-39366FF170C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993B-17E7-4A7F-92CF-A18E21E3ED7E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25A7-D2B7-44F1-8EFF-39366FF170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993B-17E7-4A7F-92CF-A18E21E3ED7E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25A7-D2B7-44F1-8EFF-39366FF170C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993B-17E7-4A7F-92CF-A18E21E3ED7E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25A7-D2B7-44F1-8EFF-39366FF170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69D993B-17E7-4A7F-92CF-A18E21E3ED7E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A4C25A7-D2B7-44F1-8EFF-39366FF170C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196752"/>
            <a:ext cx="6512768" cy="2101944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Gabriola" pitchFamily="82" charset="0"/>
                <a:ea typeface="DotumChe" pitchFamily="49" charset="-127"/>
                <a:cs typeface="MV Boli" pitchFamily="2" charset="0"/>
              </a:rPr>
              <a:t>Презентация на тему: </a:t>
            </a:r>
            <a:r>
              <a:rPr lang="ru-RU" b="1" dirty="0">
                <a:latin typeface="Gabriola" pitchFamily="82" charset="0"/>
                <a:ea typeface="DotumChe" pitchFamily="49" charset="-127"/>
                <a:cs typeface="MV Boli" pitchFamily="2" charset="0"/>
              </a:rPr>
              <a:t>П</a:t>
            </a:r>
            <a:r>
              <a:rPr lang="ru-RU" b="1" dirty="0" smtClean="0">
                <a:latin typeface="Gabriola" pitchFamily="82" charset="0"/>
                <a:ea typeface="DotumChe" pitchFamily="49" charset="-127"/>
                <a:cs typeface="MV Boli" pitchFamily="2" charset="0"/>
              </a:rPr>
              <a:t>ечати духовенства периода Московского государства </a:t>
            </a:r>
            <a:endParaRPr lang="ru-RU" b="1" dirty="0">
              <a:latin typeface="Gabriola" pitchFamily="82" charset="0"/>
              <a:ea typeface="DotumChe" pitchFamily="49" charset="-127"/>
              <a:cs typeface="MV Boli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160" y="4437112"/>
            <a:ext cx="2232248" cy="1224136"/>
          </a:xfrm>
        </p:spPr>
        <p:txBody>
          <a:bodyPr>
            <a:normAutofit fontScale="92500"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Выполнила: Куркина Елена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501008"/>
            <a:ext cx="223224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8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86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916832"/>
            <a:ext cx="6400800" cy="2592288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8800" dirty="0" smtClean="0">
                <a:ln cmpd="dbl">
                  <a:solidFill>
                    <a:schemeClr val="tx1"/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Спасибо за внимание</a:t>
            </a:r>
            <a:r>
              <a:rPr lang="ru-RU" sz="8800" dirty="0" smtClean="0"/>
              <a:t>!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63109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196752"/>
            <a:ext cx="6400800" cy="78444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Gungsuh" pitchFamily="18" charset="-127"/>
                <a:ea typeface="Gungsuh" pitchFamily="18" charset="-127"/>
                <a:cs typeface="Simplified Arabic Fixed" pitchFamily="49" charset="-78"/>
              </a:rPr>
              <a:t>Печати московского духовенства</a:t>
            </a:r>
            <a:endParaRPr lang="ru-RU" sz="2400" dirty="0">
              <a:latin typeface="Gungsuh" pitchFamily="18" charset="-127"/>
              <a:ea typeface="Gungsuh" pitchFamily="18" charset="-127"/>
              <a:cs typeface="Simplified Arabic Fixed" pitchFamily="49" charset="-7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52836"/>
            <a:ext cx="4644126" cy="4392488"/>
          </a:xfrm>
        </p:spPr>
        <p:txBody>
          <a:bodyPr>
            <a:noAutofit/>
          </a:bodyPr>
          <a:lstStyle/>
          <a:p>
            <a:r>
              <a:rPr lang="ru-RU" sz="1100" dirty="0"/>
              <a:t>Подпись митрополита Московского (нередко на греческом языке) скрепляет не один государственный документ </a:t>
            </a:r>
            <a:r>
              <a:rPr lang="ru-RU" sz="1100" dirty="0" smtClean="0"/>
              <a:t>XIV </a:t>
            </a:r>
            <a:r>
              <a:rPr lang="ru-RU" sz="1100" dirty="0"/>
              <a:t>и XV столетий, как это показано в истории печатей княжеских. Но, по обычаю того времени, подписи было недостаточно: оттого печати духовных лиц встречаются часто и сохранились в большом </a:t>
            </a:r>
            <a:r>
              <a:rPr lang="ru-RU" sz="1100" dirty="0" smtClean="0"/>
              <a:t>количестве. </a:t>
            </a:r>
            <a:r>
              <a:rPr lang="ru-RU" sz="1100" dirty="0"/>
              <a:t>Изображение </a:t>
            </a:r>
            <a:r>
              <a:rPr lang="ru-RU" sz="1100" dirty="0"/>
              <a:t>Матери Божией перешло </a:t>
            </a:r>
            <a:r>
              <a:rPr lang="ru-RU" sz="1100" dirty="0" smtClean="0"/>
              <a:t> </a:t>
            </a:r>
            <a:r>
              <a:rPr lang="ru-RU" sz="1100" dirty="0"/>
              <a:t>на печать митрополитов Московских; так, на серебряной позолоченной печати Алексея митрополита, привешенной к духовной грамоте </a:t>
            </a:r>
            <a:r>
              <a:rPr lang="ru-RU" sz="1100" dirty="0" smtClean="0"/>
              <a:t>великого </a:t>
            </a:r>
            <a:r>
              <a:rPr lang="ru-RU" sz="1100" dirty="0"/>
              <a:t>кн. Дмитрия Иоанновича 1371 г., изображен с одной стороны лик Богородицы, а с другой стороны </a:t>
            </a:r>
            <a:r>
              <a:rPr lang="ru-RU" sz="1100" dirty="0" smtClean="0"/>
              <a:t>надпись</a:t>
            </a:r>
            <a:r>
              <a:rPr lang="ru-RU" sz="1100" dirty="0"/>
              <a:t>: </a:t>
            </a:r>
            <a:r>
              <a:rPr lang="ru-RU" sz="1100" i="1" dirty="0" err="1"/>
              <a:t>Божиею</a:t>
            </a:r>
            <a:r>
              <a:rPr lang="ru-RU" sz="1100" dirty="0"/>
              <a:t> </a:t>
            </a:r>
            <a:r>
              <a:rPr lang="ru-RU" sz="1100" i="1" dirty="0" smtClean="0"/>
              <a:t>печать </a:t>
            </a:r>
            <a:r>
              <a:rPr lang="ru-RU" sz="1100" i="1" dirty="0"/>
              <a:t>Алексея митрополита всея </a:t>
            </a:r>
            <a:r>
              <a:rPr lang="ru-RU" sz="1100" i="1" dirty="0" smtClean="0"/>
              <a:t>Руси</a:t>
            </a:r>
            <a:r>
              <a:rPr lang="ru-RU" sz="1100" dirty="0" smtClean="0"/>
              <a:t>. </a:t>
            </a:r>
            <a:r>
              <a:rPr lang="ru-RU" sz="1100" dirty="0"/>
              <a:t>К</a:t>
            </a:r>
            <a:r>
              <a:rPr lang="ru-RU" sz="1100" dirty="0" smtClean="0"/>
              <a:t> </a:t>
            </a:r>
            <a:r>
              <a:rPr lang="ru-RU" sz="1100" dirty="0"/>
              <a:t>завещанию великой княгини Софии, </a:t>
            </a:r>
            <a:r>
              <a:rPr lang="ru-RU" sz="1100" dirty="0" smtClean="0"/>
              <a:t>супруги </a:t>
            </a:r>
            <a:r>
              <a:rPr lang="ru-RU" sz="1100" dirty="0"/>
              <a:t>великого князя Василия Дмитриевича, привешена восковая печать: с одной стороны </a:t>
            </a:r>
            <a:r>
              <a:rPr lang="ru-RU" sz="1100" dirty="0" smtClean="0"/>
              <a:t>изображение </a:t>
            </a:r>
            <a:r>
              <a:rPr lang="ru-RU" sz="1100" dirty="0"/>
              <a:t>Божией Матери, а с другой надпись: </a:t>
            </a:r>
            <a:r>
              <a:rPr lang="ru-RU" sz="1100" i="1" dirty="0" err="1"/>
              <a:t>Божиею</a:t>
            </a:r>
            <a:r>
              <a:rPr lang="ru-RU" sz="1100" i="1" dirty="0"/>
              <a:t> милостью смиренный Иона митрополит всея </a:t>
            </a:r>
            <a:r>
              <a:rPr lang="ru-RU" sz="1100" i="1" dirty="0" smtClean="0"/>
              <a:t>Руси</a:t>
            </a:r>
            <a:r>
              <a:rPr lang="ru-RU" sz="1200" dirty="0" smtClean="0"/>
              <a:t>.. </a:t>
            </a:r>
            <a:endParaRPr lang="ru-RU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636912"/>
            <a:ext cx="2980172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1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163977"/>
            <a:ext cx="3456384" cy="3555001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К</a:t>
            </a:r>
            <a:r>
              <a:rPr lang="ru-RU" dirty="0" smtClean="0"/>
              <a:t> </a:t>
            </a:r>
            <a:r>
              <a:rPr lang="ru-RU" dirty="0"/>
              <a:t>духовным грамотам великого князя Василия Васильевича, писанным около 1462 г., также привешена печать митрополита с изображением, которое разнится от описанных тем, что Божия Матерь представлена не в поясном изображении и не с младенцем на персях, а сидящею на престоле и держащею его на руках, на обороте: </a:t>
            </a:r>
            <a:r>
              <a:rPr lang="ru-RU" i="1" dirty="0"/>
              <a:t>Милостью Божьею смиренный Феодосий митрополит всея </a:t>
            </a:r>
            <a:r>
              <a:rPr lang="ru-RU" i="1" dirty="0" smtClean="0"/>
              <a:t>Руси.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780928"/>
            <a:ext cx="1516646" cy="27300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076" y="1196752"/>
            <a:ext cx="2457228" cy="13681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28555" y="1196752"/>
            <a:ext cx="1647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Печать Феодосия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10558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348880"/>
            <a:ext cx="3384376" cy="3137521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с XVI в</a:t>
            </a:r>
            <a:r>
              <a:rPr lang="ru-RU" dirty="0" smtClean="0"/>
              <a:t>. эмблемой становится благословляющая рука, </a:t>
            </a:r>
            <a:r>
              <a:rPr lang="ru-RU" dirty="0"/>
              <a:t>часто </a:t>
            </a:r>
            <a:r>
              <a:rPr lang="ru-RU" dirty="0" smtClean="0"/>
              <a:t>встречающаяся </a:t>
            </a:r>
            <a:r>
              <a:rPr lang="ru-RU" dirty="0"/>
              <a:t>на печатях лиц духовного звания. Первая известная нам печать с этим типом принадлежит митрополиту </a:t>
            </a:r>
            <a:r>
              <a:rPr lang="ru-RU" dirty="0" smtClean="0"/>
              <a:t>Даниилу. На </a:t>
            </a:r>
            <a:r>
              <a:rPr lang="ru-RU" dirty="0"/>
              <a:t>одной ее стороне кисть руки и персты сложены так, как слагаются для благословения, а вокруг надпись: </a:t>
            </a:r>
            <a:r>
              <a:rPr lang="ru-RU" i="1" dirty="0"/>
              <a:t>Рука митрополита Даниила всея </a:t>
            </a:r>
            <a:r>
              <a:rPr lang="ru-RU" i="1" dirty="0" err="1" smtClean="0"/>
              <a:t>Русии</a:t>
            </a:r>
            <a:r>
              <a:rPr lang="ru-RU" dirty="0" smtClean="0"/>
              <a:t>, </a:t>
            </a:r>
            <a:r>
              <a:rPr lang="ru-RU" dirty="0"/>
              <a:t>а на обороте: </a:t>
            </a:r>
            <a:r>
              <a:rPr lang="ru-RU" i="1" dirty="0"/>
              <a:t>Божьею милостью смиренный Даниил митрополит всея </a:t>
            </a:r>
            <a:r>
              <a:rPr lang="ru-RU" i="1" dirty="0" err="1" smtClean="0"/>
              <a:t>Русии</a:t>
            </a:r>
            <a:r>
              <a:rPr lang="ru-RU" dirty="0"/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780928"/>
            <a:ext cx="3635290" cy="199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2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58280"/>
            <a:ext cx="4104456" cy="3384376"/>
          </a:xfrm>
        </p:spPr>
        <p:txBody>
          <a:bodyPr>
            <a:noAutofit/>
          </a:bodyPr>
          <a:lstStyle/>
          <a:p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в 1564 г. царь Иоанн Васильевич постановил, чтобы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митрополиты 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и архиепископы печатали свои грамоты на красном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воске, 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на печати же иметь им изображения с одной стороны: лик Богоматери с Младенцем, а с другой руку - благословленную с именем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митрополита.</a:t>
            </a:r>
            <a:r>
              <a:rPr lang="ru-RU" sz="1050" b="1" dirty="0"/>
              <a:t> Патриаршая печать почти всегда была красного воска на шнурах, двусторонняя, </a:t>
            </a:r>
            <a:r>
              <a:rPr lang="ru-RU" sz="1050" b="1" dirty="0" smtClean="0"/>
              <a:t>величиной </a:t>
            </a:r>
            <a:r>
              <a:rPr lang="ru-RU" sz="1050" b="1" dirty="0"/>
              <a:t>в рубль серебром и даже более, с изображением на одной стороне Богоматери, а на другой благословляющей руки с подписью вокруг: </a:t>
            </a:r>
            <a:r>
              <a:rPr lang="ru-RU" sz="1050" b="1" i="1" dirty="0" err="1"/>
              <a:t>Божиею</a:t>
            </a:r>
            <a:r>
              <a:rPr lang="ru-RU" sz="1050" b="1" i="1" dirty="0"/>
              <a:t> </a:t>
            </a:r>
            <a:r>
              <a:rPr lang="ru-RU" sz="1050" b="1" i="1" dirty="0" err="1"/>
              <a:t>милостию</a:t>
            </a:r>
            <a:r>
              <a:rPr lang="ru-RU" sz="1050" b="1" i="1" dirty="0"/>
              <a:t> святейший патриарх </a:t>
            </a:r>
            <a:r>
              <a:rPr lang="ru-RU" sz="1050" b="1" i="1" dirty="0" err="1"/>
              <a:t>царствующаго</a:t>
            </a:r>
            <a:r>
              <a:rPr lang="ru-RU" sz="1050" b="1" i="1" dirty="0"/>
              <a:t> града Москвы и всея </a:t>
            </a:r>
            <a:r>
              <a:rPr lang="ru-RU" sz="1050" b="1" i="1" dirty="0" err="1" smtClean="0"/>
              <a:t>Русии</a:t>
            </a:r>
            <a:r>
              <a:rPr lang="ru-RU" sz="1050" b="1" dirty="0" smtClean="0"/>
              <a:t>. Но </a:t>
            </a:r>
            <a:r>
              <a:rPr lang="ru-RU" sz="1050" b="1" dirty="0"/>
              <a:t>кроме этой большой печати у патриархов была и малая, односторонняя, с благословляющею только рукою и надписью вокруг: </a:t>
            </a:r>
            <a:r>
              <a:rPr lang="ru-RU" sz="1050" b="1" i="1" dirty="0" err="1"/>
              <a:t>Божиею</a:t>
            </a:r>
            <a:r>
              <a:rPr lang="ru-RU" sz="1050" b="1" i="1" dirty="0"/>
              <a:t> милостью великий патриарх московский и всея </a:t>
            </a:r>
            <a:r>
              <a:rPr lang="ru-RU" sz="1050" b="1" i="1" dirty="0" err="1"/>
              <a:t>Русии</a:t>
            </a:r>
            <a:r>
              <a:rPr lang="ru-RU" sz="1050" b="1" dirty="0"/>
              <a:t>. Известно, что подобная печать была у патриарха Филарета, родителя царя Михаила Федоровича</a:t>
            </a:r>
            <a:r>
              <a:rPr lang="ru-RU" sz="1050" dirty="0"/>
              <a:t>.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350468"/>
            <a:ext cx="3125032" cy="20227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6136" y="5373216"/>
            <a:ext cx="2919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/>
              <a:t>Печать Филарета</a:t>
            </a:r>
            <a:endParaRPr lang="ru-RU" sz="1200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940" y="980728"/>
            <a:ext cx="1944216" cy="191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24744"/>
            <a:ext cx="6400800" cy="62143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Монастырские печати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132856"/>
            <a:ext cx="3240360" cy="3816424"/>
          </a:xfrm>
        </p:spPr>
        <p:txBody>
          <a:bodyPr>
            <a:normAutofit fontScale="62500" lnSpcReduction="20000"/>
          </a:bodyPr>
          <a:lstStyle/>
          <a:p>
            <a:r>
              <a:rPr lang="ru-RU" sz="1900" dirty="0"/>
              <a:t>Большинство монастырских печатей - из случайных находок. Известны печати Благовещенского, Варваринского, Кириллова, Юрьева, Спас-</a:t>
            </a:r>
            <a:r>
              <a:rPr lang="ru-RU" sz="1900" dirty="0" err="1"/>
              <a:t>Нередицкого</a:t>
            </a:r>
            <a:r>
              <a:rPr lang="ru-RU" sz="1900" dirty="0"/>
              <a:t>, Спас-</a:t>
            </a:r>
            <a:r>
              <a:rPr lang="ru-RU" sz="1900" dirty="0" err="1"/>
              <a:t>Хутынского</a:t>
            </a:r>
            <a:r>
              <a:rPr lang="ru-RU" sz="1900" dirty="0"/>
              <a:t>, </a:t>
            </a:r>
            <a:r>
              <a:rPr lang="ru-RU" sz="1900" dirty="0" smtClean="0"/>
              <a:t>монастырей. </a:t>
            </a:r>
            <a:r>
              <a:rPr lang="ru-RU" sz="1900" dirty="0"/>
              <a:t>На них, как правило, помещено изображение святого, отражающее название монастыря, и соответствующие надписи. Например, на булле знаменитого Юрьева монастыря на одной стороне помещена 4-строчная надпись </a:t>
            </a:r>
            <a:r>
              <a:rPr lang="ru-RU" sz="1900" i="1" dirty="0"/>
              <a:t>Печать святого Егорья,</a:t>
            </a:r>
            <a:r>
              <a:rPr lang="ru-RU" sz="1900" dirty="0"/>
              <a:t> а на другой - изображение св. Георгия в полный рост, с копьем и щитом и надпись </a:t>
            </a:r>
            <a:r>
              <a:rPr lang="ru-RU" sz="1900" i="1" dirty="0" err="1" smtClean="0"/>
              <a:t>Егорьи</a:t>
            </a:r>
            <a:r>
              <a:rPr lang="ru-RU" sz="1900" i="1" dirty="0" smtClean="0"/>
              <a:t>.</a:t>
            </a:r>
            <a:r>
              <a:rPr lang="ru-RU" sz="1900" dirty="0"/>
              <a:t> </a:t>
            </a:r>
            <a:r>
              <a:rPr lang="ru-RU" sz="1900" dirty="0" smtClean="0"/>
              <a:t>Все </a:t>
            </a:r>
            <a:r>
              <a:rPr lang="ru-RU" sz="1900" dirty="0"/>
              <a:t>монастырские печати датируются временем не ранее начала XV в.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420888"/>
            <a:ext cx="4176464" cy="2160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4048" y="4633391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Булла Юрьева монастыря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61309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24744"/>
            <a:ext cx="6400800" cy="68580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Gungsuh" pitchFamily="18" charset="-127"/>
                <a:ea typeface="Gungsuh" pitchFamily="18" charset="-127"/>
              </a:rPr>
              <a:t>Печати новгородского духовенства </a:t>
            </a:r>
            <a:endParaRPr lang="ru-RU" sz="2000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570" y="2439386"/>
            <a:ext cx="28083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На древних новгородских грамотах и на договорах Новгорода с разными князьями встречаются следующие свинцовые печати архиепископа Новгородского, а именно на грамотах 1305 и 1308 гг. архиепископа </a:t>
            </a:r>
            <a:r>
              <a:rPr lang="ru-RU" sz="1200" dirty="0" err="1"/>
              <a:t>Феоктиста</a:t>
            </a:r>
            <a:r>
              <a:rPr lang="ru-RU" sz="1200" dirty="0"/>
              <a:t>: лик Богоматери с Предвечным Младенцем на персях, с боков </a:t>
            </a:r>
            <a:r>
              <a:rPr lang="ru-RU" sz="1200" dirty="0" smtClean="0"/>
              <a:t>надпись «Матерь Божья». Известна печать архиепископа новгородского </a:t>
            </a:r>
            <a:r>
              <a:rPr lang="ru-RU" sz="1200" dirty="0" err="1" smtClean="0"/>
              <a:t>Евфимия</a:t>
            </a:r>
            <a:r>
              <a:rPr lang="ru-RU" sz="1200" dirty="0" smtClean="0"/>
              <a:t>. На </a:t>
            </a:r>
            <a:r>
              <a:rPr lang="ru-RU" sz="1200" dirty="0"/>
              <a:t>печати </a:t>
            </a:r>
            <a:r>
              <a:rPr lang="ru-RU" sz="1200" dirty="0" smtClean="0"/>
              <a:t>изображен </a:t>
            </a:r>
            <a:r>
              <a:rPr lang="ru-RU" sz="1200" dirty="0"/>
              <a:t>с одной стороны восьмиконечный крест, у подножия его эмблема победы, одержанной над смертью, - мертвая </a:t>
            </a:r>
            <a:r>
              <a:rPr lang="ru-RU" sz="1200" dirty="0" smtClean="0"/>
              <a:t>голова. </a:t>
            </a:r>
            <a:r>
              <a:rPr lang="ru-RU" sz="1200" dirty="0"/>
              <a:t>На обороте образ Божией </a:t>
            </a:r>
            <a:r>
              <a:rPr lang="ru-RU" sz="1200" dirty="0" smtClean="0"/>
              <a:t>Матери.</a:t>
            </a:r>
            <a:endParaRPr lang="ru-RU" sz="1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323" y="2439386"/>
            <a:ext cx="1526858" cy="25017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439386"/>
            <a:ext cx="1512168" cy="25017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16216" y="5023592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Печать </a:t>
            </a:r>
            <a:r>
              <a:rPr lang="ru-RU" sz="1200" i="1" dirty="0" err="1" smtClean="0"/>
              <a:t>Феоктиста</a:t>
            </a:r>
            <a:endParaRPr lang="ru-RU" sz="12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96323" y="5023591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Печать </a:t>
            </a:r>
            <a:r>
              <a:rPr lang="ru-RU" sz="1200" i="1" dirty="0" err="1" smtClean="0"/>
              <a:t>Евфимия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141285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132856"/>
            <a:ext cx="4248472" cy="3672408"/>
          </a:xfrm>
        </p:spPr>
        <p:txBody>
          <a:bodyPr>
            <a:noAutofit/>
          </a:bodyPr>
          <a:lstStyle/>
          <a:p>
            <a:r>
              <a:rPr lang="ru-RU" sz="1050" dirty="0"/>
              <a:t>Если по конец XIV века именная печать владык Великого Новгорода устойчиво сохраняла свой тип в отношении изображения и надписи, разумеется, с различиями в стиле изображений и шрифте надписей, то в XV веке все печати обнаруживают те или иные отступления от традиционного типа</a:t>
            </a:r>
            <a:r>
              <a:rPr lang="ru-RU" sz="1050" dirty="0" smtClean="0"/>
              <a:t>.</a:t>
            </a:r>
            <a:r>
              <a:rPr lang="ru-RU" sz="1050" dirty="0"/>
              <a:t> На печати Ионы (1458—1470), имеющейся при грамоте Великого Новгорода Соловецкому </a:t>
            </a:r>
            <a:r>
              <a:rPr lang="ru-RU" sz="1050" dirty="0" smtClean="0"/>
              <a:t>монастырю,</a:t>
            </a:r>
            <a:r>
              <a:rPr lang="ru-RU" sz="1050" dirty="0"/>
              <a:t> помещено не встречавшееся до нее изображение Христа на троне. Изображение сидящей фигуры Христа исполнено в хорошем иконографическом стиле XV века, правильным и строгим рисунком</a:t>
            </a:r>
            <a:r>
              <a:rPr lang="ru-RU" sz="1050" dirty="0" smtClean="0"/>
              <a:t>, окружено </a:t>
            </a:r>
            <a:r>
              <a:rPr lang="ru-RU" sz="1050" dirty="0"/>
              <a:t>ободком из точек. Надпись в шесть строк такого же правильного и строгого характера и в таком же ободке, с пунктирными украшениями вверху и внизу. Печатям XV века свойственна тенденция к еще большему увеличению в размерах по сравнению с печатями XIV века — до 33 </a:t>
            </a:r>
            <a:r>
              <a:rPr lang="ru-RU" sz="1050" dirty="0" smtClean="0"/>
              <a:t>мм.</a:t>
            </a:r>
            <a:endParaRPr lang="ru-RU" sz="105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209" y="2492896"/>
            <a:ext cx="2982490" cy="17555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67209" y="4365104"/>
            <a:ext cx="31985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/>
              <a:t>Печать архиепископа Ионы (1458—1470 гг.)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41294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24744"/>
            <a:ext cx="6400800" cy="92846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Lucida Console" pitchFamily="49" charset="0"/>
              </a:rPr>
              <a:t>Печати духовенства низших степеней</a:t>
            </a:r>
            <a:endParaRPr lang="ru-RU" sz="2800" dirty="0">
              <a:latin typeface="Lucida Console" pitchFamily="49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132856"/>
            <a:ext cx="4824536" cy="4464496"/>
          </a:xfrm>
        </p:spPr>
        <p:txBody>
          <a:bodyPr>
            <a:noAutofit/>
          </a:bodyPr>
          <a:lstStyle/>
          <a:p>
            <a:r>
              <a:rPr lang="ru-RU" sz="1200" dirty="0"/>
              <a:t>Печатей лиц </a:t>
            </a:r>
            <a:r>
              <a:rPr lang="ru-RU" sz="1200" dirty="0" smtClean="0"/>
              <a:t>духовного звания степеней низших осталось </a:t>
            </a:r>
            <a:r>
              <a:rPr lang="ru-RU" sz="1200" dirty="0"/>
              <a:t>немного. На них изображалась благословляющая рука с надписью - чья она. А если духовное лицо занимало какую-нибудь особенную должность, то на печати помещалась и ее эмблема: так, на печати ключаря был </a:t>
            </a:r>
            <a:r>
              <a:rPr lang="ru-RU" sz="1200" dirty="0" smtClean="0"/>
              <a:t>изображен ключ; </a:t>
            </a:r>
            <a:r>
              <a:rPr lang="ru-RU" sz="1200" dirty="0"/>
              <a:t>или помещалась надпись, свидетельствовавшая о занимаемой </a:t>
            </a:r>
            <a:r>
              <a:rPr lang="ru-RU" sz="1200" dirty="0" smtClean="0"/>
              <a:t>должности. Такая печать у </a:t>
            </a:r>
            <a:r>
              <a:rPr lang="ru-RU" sz="1200" dirty="0"/>
              <a:t>келаря Троицкой лавры - </a:t>
            </a:r>
            <a:r>
              <a:rPr lang="ru-RU" sz="1200" i="1" dirty="0"/>
              <a:t> Печать </a:t>
            </a:r>
            <a:r>
              <a:rPr lang="ru-RU" sz="1200" i="1" dirty="0" err="1"/>
              <a:t>келарьская</a:t>
            </a:r>
            <a:r>
              <a:rPr lang="ru-RU" sz="1200" i="1" dirty="0"/>
              <a:t> </a:t>
            </a:r>
            <a:r>
              <a:rPr lang="ru-RU" sz="1200" i="1" dirty="0" smtClean="0"/>
              <a:t>Сергиево монастыря</a:t>
            </a:r>
            <a:r>
              <a:rPr lang="ru-RU" sz="1200" dirty="0"/>
              <a:t> </a:t>
            </a:r>
            <a:r>
              <a:rPr lang="ru-RU" sz="1200" i="1" dirty="0"/>
              <a:t>печать старца </a:t>
            </a:r>
            <a:r>
              <a:rPr lang="ru-RU" sz="1200" i="1" dirty="0" err="1" smtClean="0"/>
              <a:t>Варлама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Вороникова</a:t>
            </a:r>
            <a:r>
              <a:rPr lang="ru-RU" sz="1200" dirty="0" smtClean="0"/>
              <a:t>. Такими </a:t>
            </a:r>
            <a:r>
              <a:rPr lang="ru-RU" sz="1200" dirty="0"/>
              <a:t>печатями утверждались разные отписки; но, кроме того, употреблялись духовенством печати, которые были назначены для известной именно цели; так, </a:t>
            </a:r>
            <a:r>
              <a:rPr lang="ru-RU" sz="1200" dirty="0" smtClean="0"/>
              <a:t>например, </a:t>
            </a:r>
            <a:r>
              <a:rPr lang="ru-RU" sz="1200" dirty="0"/>
              <a:t>сохранилась печать, которая заменяла нынешние исповедные свидетельства, даваемые в одном приходе для допущения к </a:t>
            </a:r>
            <a:r>
              <a:rPr lang="ru-RU" sz="1200" dirty="0" smtClean="0"/>
              <a:t>причащению. </a:t>
            </a:r>
            <a:endParaRPr lang="ru-RU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047" y="2924944"/>
            <a:ext cx="2699948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7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509</TotalTime>
  <Words>539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Кутюр</vt:lpstr>
      <vt:lpstr>Презентация на тему: Печати духовенства периода Московского государства </vt:lpstr>
      <vt:lpstr>Печати московского духовенства</vt:lpstr>
      <vt:lpstr>Презентация PowerPoint</vt:lpstr>
      <vt:lpstr>Презентация PowerPoint</vt:lpstr>
      <vt:lpstr>Презентация PowerPoint</vt:lpstr>
      <vt:lpstr>Монастырские печати</vt:lpstr>
      <vt:lpstr>Печати новгородского духовенства </vt:lpstr>
      <vt:lpstr>Презентация PowerPoint</vt:lpstr>
      <vt:lpstr>Печати духовенства низших степеней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Печати духовенства периода Московского государства</dc:title>
  <dc:creator>ASUS</dc:creator>
  <cp:lastModifiedBy>ASUS</cp:lastModifiedBy>
  <cp:revision>22</cp:revision>
  <dcterms:created xsi:type="dcterms:W3CDTF">2016-03-26T12:40:07Z</dcterms:created>
  <dcterms:modified xsi:type="dcterms:W3CDTF">2016-03-27T11:32:24Z</dcterms:modified>
</cp:coreProperties>
</file>